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4" r:id="rId2"/>
    <p:sldMasterId id="2147483696" r:id="rId3"/>
  </p:sldMasterIdLst>
  <p:notesMasterIdLst>
    <p:notesMasterId r:id="rId38"/>
  </p:notesMasterIdLst>
  <p:sldIdLst>
    <p:sldId id="256" r:id="rId4"/>
    <p:sldId id="296" r:id="rId5"/>
    <p:sldId id="297" r:id="rId6"/>
    <p:sldId id="260" r:id="rId7"/>
    <p:sldId id="285" r:id="rId8"/>
    <p:sldId id="261" r:id="rId9"/>
    <p:sldId id="295" r:id="rId10"/>
    <p:sldId id="298" r:id="rId11"/>
    <p:sldId id="286" r:id="rId12"/>
    <p:sldId id="299" r:id="rId13"/>
    <p:sldId id="266" r:id="rId14"/>
    <p:sldId id="272" r:id="rId15"/>
    <p:sldId id="271" r:id="rId16"/>
    <p:sldId id="268" r:id="rId17"/>
    <p:sldId id="287" r:id="rId18"/>
    <p:sldId id="300" r:id="rId19"/>
    <p:sldId id="270" r:id="rId20"/>
    <p:sldId id="292" r:id="rId21"/>
    <p:sldId id="269" r:id="rId22"/>
    <p:sldId id="275" r:id="rId23"/>
    <p:sldId id="280" r:id="rId24"/>
    <p:sldId id="279" r:id="rId25"/>
    <p:sldId id="281" r:id="rId26"/>
    <p:sldId id="302" r:id="rId27"/>
    <p:sldId id="284" r:id="rId28"/>
    <p:sldId id="293" r:id="rId29"/>
    <p:sldId id="288" r:id="rId30"/>
    <p:sldId id="289" r:id="rId31"/>
    <p:sldId id="290" r:id="rId32"/>
    <p:sldId id="294" r:id="rId33"/>
    <p:sldId id="301" r:id="rId34"/>
    <p:sldId id="273" r:id="rId35"/>
    <p:sldId id="274" r:id="rId36"/>
    <p:sldId id="26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a:srgbClr val="ED7D31"/>
    <a:srgbClr val="A9D18E"/>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03" autoAdjust="0"/>
    <p:restoredTop sz="94704" autoAdjust="0"/>
  </p:normalViewPr>
  <p:slideViewPr>
    <p:cSldViewPr snapToGrid="0">
      <p:cViewPr varScale="1">
        <p:scale>
          <a:sx n="93" d="100"/>
          <a:sy n="93" d="100"/>
        </p:scale>
        <p:origin x="16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ocu\CowinTJ\&#25216;&#26415;&#25991;&#20214;\&#39033;&#30446;\HEV%20&#29992;&#27169;&#22359;&#24635;&#20307;&#35268;&#21010;\&#35745;&#21010;&#31649;&#29702;\20190629%20H06MP20&#21487;&#34892;&#24615;&#20998;&#26512;&#34920;&#65288;V0.15&#65292;T&#6528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69458308051242"/>
          <c:y val="3.1881159687163381E-2"/>
          <c:w val="0.61531143975455715"/>
          <c:h val="0.82166312653331552"/>
        </c:manualLayout>
      </c:layout>
      <c:scatterChart>
        <c:scatterStyle val="lineMarker"/>
        <c:varyColors val="0"/>
        <c:ser>
          <c:idx val="1"/>
          <c:order val="1"/>
          <c:tx>
            <c:strRef>
              <c:f>HEV!$G$5</c:f>
              <c:strCache>
                <c:ptCount val="1"/>
                <c:pt idx="0">
                  <c:v>累计-已售</c:v>
                </c:pt>
              </c:strCache>
            </c:strRef>
          </c:tx>
          <c:spPr>
            <a:ln>
              <a:solidFill>
                <a:srgbClr val="FF0000"/>
              </a:solidFill>
            </a:ln>
          </c:spPr>
          <c:marker>
            <c:spPr>
              <a:solidFill>
                <a:srgbClr val="FF0000"/>
              </a:solidFill>
              <a:ln>
                <a:solidFill>
                  <a:srgbClr val="FF0000"/>
                </a:solidFill>
              </a:ln>
            </c:spPr>
          </c:marker>
          <c:xVal>
            <c:numRef>
              <c:f>HEV!$C$8:$C$30</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xVal>
          <c:yVal>
            <c:numRef>
              <c:f>HEV!$G$8:$G$47</c:f>
              <c:numCache>
                <c:formatCode>General</c:formatCode>
                <c:ptCount val="40"/>
                <c:pt idx="0">
                  <c:v>0.01</c:v>
                </c:pt>
                <c:pt idx="1">
                  <c:v>0.05</c:v>
                </c:pt>
                <c:pt idx="2">
                  <c:v>1.82</c:v>
                </c:pt>
                <c:pt idx="3">
                  <c:v>3.32</c:v>
                </c:pt>
                <c:pt idx="4">
                  <c:v>5.24</c:v>
                </c:pt>
                <c:pt idx="5">
                  <c:v>8.9499999999999993</c:v>
                </c:pt>
                <c:pt idx="6">
                  <c:v>13.05</c:v>
                </c:pt>
                <c:pt idx="7">
                  <c:v>18.399999999999999</c:v>
                </c:pt>
                <c:pt idx="8">
                  <c:v>31.869999999999997</c:v>
                </c:pt>
                <c:pt idx="9">
                  <c:v>55.34</c:v>
                </c:pt>
                <c:pt idx="10">
                  <c:v>86.59</c:v>
                </c:pt>
                <c:pt idx="11">
                  <c:v>129.53</c:v>
                </c:pt>
                <c:pt idx="12">
                  <c:v>172.51</c:v>
                </c:pt>
                <c:pt idx="13">
                  <c:v>255.52</c:v>
                </c:pt>
                <c:pt idx="14">
                  <c:v>294.54000000000002</c:v>
                </c:pt>
                <c:pt idx="15" formatCode="0.00_ ">
                  <c:v>357.44</c:v>
                </c:pt>
                <c:pt idx="16" formatCode="0.00_ ">
                  <c:v>479.37</c:v>
                </c:pt>
                <c:pt idx="17" formatCode="0.00_ ">
                  <c:v>607.4</c:v>
                </c:pt>
                <c:pt idx="18" formatCode="0.00_ ">
                  <c:v>734.13</c:v>
                </c:pt>
                <c:pt idx="19" formatCode="0.00_ ">
                  <c:v>854.58</c:v>
                </c:pt>
                <c:pt idx="20" formatCode="0.00_ ">
                  <c:v>984.58</c:v>
                </c:pt>
                <c:pt idx="21" formatCode="0.00_ ">
                  <c:v>1119.58</c:v>
                </c:pt>
                <c:pt idx="22" formatCode="0.00_ ">
                  <c:v>1249.58</c:v>
                </c:pt>
                <c:pt idx="23" formatCode="0.00_ ">
                  <c:v>1389.58</c:v>
                </c:pt>
                <c:pt idx="24" formatCode="0.00_ ">
                  <c:v>1533.58</c:v>
                </c:pt>
                <c:pt idx="25" formatCode="0.00_ ">
                  <c:v>1680.58</c:v>
                </c:pt>
                <c:pt idx="26" formatCode="0.00_ ">
                  <c:v>1830.58</c:v>
                </c:pt>
                <c:pt idx="27" formatCode="0.00_ ">
                  <c:v>1984.58</c:v>
                </c:pt>
                <c:pt idx="28" formatCode="0.00_ ">
                  <c:v>2141.58</c:v>
                </c:pt>
                <c:pt idx="29" formatCode="0.00_ ">
                  <c:v>2301.58</c:v>
                </c:pt>
                <c:pt idx="30" formatCode="0.00_ ">
                  <c:v>2465.58</c:v>
                </c:pt>
                <c:pt idx="31" formatCode="0.00_ ">
                  <c:v>2632.58</c:v>
                </c:pt>
                <c:pt idx="32" formatCode="0.00_ ">
                  <c:v>2802.58</c:v>
                </c:pt>
                <c:pt idx="33" formatCode="0.00_ ">
                  <c:v>2976.58</c:v>
                </c:pt>
                <c:pt idx="34" formatCode="0.00_ ">
                  <c:v>3153.58</c:v>
                </c:pt>
                <c:pt idx="35" formatCode="0.00_ ">
                  <c:v>3333.58</c:v>
                </c:pt>
                <c:pt idx="36" formatCode="0.00_ ">
                  <c:v>3517.58</c:v>
                </c:pt>
                <c:pt idx="37" formatCode="0.00_ ">
                  <c:v>3704.58</c:v>
                </c:pt>
                <c:pt idx="38" formatCode="0.00_ ">
                  <c:v>3894.58</c:v>
                </c:pt>
                <c:pt idx="39" formatCode="0.00_ ">
                  <c:v>4088.58</c:v>
                </c:pt>
              </c:numCache>
            </c:numRef>
          </c:yVal>
          <c:smooth val="0"/>
          <c:extLst>
            <c:ext xmlns:c16="http://schemas.microsoft.com/office/drawing/2014/chart" uri="{C3380CC4-5D6E-409C-BE32-E72D297353CC}">
              <c16:uniqueId val="{00000000-8982-48B3-B2E6-61276C0BD997}"/>
            </c:ext>
          </c:extLst>
        </c:ser>
        <c:ser>
          <c:idx val="3"/>
          <c:order val="3"/>
          <c:tx>
            <c:strRef>
              <c:f>HEV!$G$6</c:f>
              <c:strCache>
                <c:ptCount val="1"/>
                <c:pt idx="0">
                  <c:v>累计-预期</c:v>
                </c:pt>
              </c:strCache>
            </c:strRef>
          </c:tx>
          <c:spPr>
            <a:ln>
              <a:solidFill>
                <a:srgbClr val="FF0000"/>
              </a:solidFill>
              <a:prstDash val="sysDash"/>
            </a:ln>
          </c:spPr>
          <c:marker>
            <c:symbol val="square"/>
            <c:size val="7"/>
            <c:spPr>
              <a:noFill/>
              <a:ln>
                <a:solidFill>
                  <a:srgbClr val="FF0000"/>
                </a:solidFill>
              </a:ln>
            </c:spPr>
          </c:marker>
          <c:xVal>
            <c:numRef>
              <c:f>HEV!$C$31:$C$100</c:f>
              <c:numCache>
                <c:formatCode>General</c:formatCode>
                <c:ptCount val="7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numCache>
            </c:numRef>
          </c:xVal>
          <c:yVal>
            <c:numRef>
              <c:f>HEV!$G$31:$G$100</c:f>
              <c:numCache>
                <c:formatCode>0.00_ </c:formatCode>
                <c:ptCount val="70"/>
                <c:pt idx="0">
                  <c:v>1389.58</c:v>
                </c:pt>
                <c:pt idx="1">
                  <c:v>1533.58</c:v>
                </c:pt>
                <c:pt idx="2">
                  <c:v>1680.58</c:v>
                </c:pt>
                <c:pt idx="3">
                  <c:v>1830.58</c:v>
                </c:pt>
                <c:pt idx="4">
                  <c:v>1984.58</c:v>
                </c:pt>
                <c:pt idx="5">
                  <c:v>2141.58</c:v>
                </c:pt>
                <c:pt idx="6">
                  <c:v>2301.58</c:v>
                </c:pt>
                <c:pt idx="7">
                  <c:v>2465.58</c:v>
                </c:pt>
                <c:pt idx="8">
                  <c:v>2632.58</c:v>
                </c:pt>
                <c:pt idx="9">
                  <c:v>2802.58</c:v>
                </c:pt>
                <c:pt idx="10">
                  <c:v>2976.58</c:v>
                </c:pt>
                <c:pt idx="11">
                  <c:v>3153.58</c:v>
                </c:pt>
                <c:pt idx="12">
                  <c:v>3333.58</c:v>
                </c:pt>
                <c:pt idx="13">
                  <c:v>3517.58</c:v>
                </c:pt>
                <c:pt idx="14">
                  <c:v>3704.58</c:v>
                </c:pt>
                <c:pt idx="15">
                  <c:v>3894.58</c:v>
                </c:pt>
                <c:pt idx="16">
                  <c:v>4088.58</c:v>
                </c:pt>
                <c:pt idx="17">
                  <c:v>4285.58</c:v>
                </c:pt>
                <c:pt idx="18">
                  <c:v>4485.58</c:v>
                </c:pt>
              </c:numCache>
            </c:numRef>
          </c:yVal>
          <c:smooth val="0"/>
          <c:extLst>
            <c:ext xmlns:c16="http://schemas.microsoft.com/office/drawing/2014/chart" uri="{C3380CC4-5D6E-409C-BE32-E72D297353CC}">
              <c16:uniqueId val="{00000001-8982-48B3-B2E6-61276C0BD997}"/>
            </c:ext>
          </c:extLst>
        </c:ser>
        <c:dLbls>
          <c:showLegendKey val="0"/>
          <c:showVal val="0"/>
          <c:showCatName val="0"/>
          <c:showSerName val="0"/>
          <c:showPercent val="0"/>
          <c:showBubbleSize val="0"/>
        </c:dLbls>
        <c:axId val="143109120"/>
        <c:axId val="143123968"/>
      </c:scatterChart>
      <c:scatterChart>
        <c:scatterStyle val="lineMarker"/>
        <c:varyColors val="0"/>
        <c:ser>
          <c:idx val="0"/>
          <c:order val="0"/>
          <c:tx>
            <c:strRef>
              <c:f>HEV!$F$5</c:f>
              <c:strCache>
                <c:ptCount val="1"/>
                <c:pt idx="0">
                  <c:v>年度-已售</c:v>
                </c:pt>
              </c:strCache>
            </c:strRef>
          </c:tx>
          <c:spPr>
            <a:ln>
              <a:solidFill>
                <a:srgbClr val="0000FF"/>
              </a:solidFill>
            </a:ln>
          </c:spPr>
          <c:marker>
            <c:spPr>
              <a:solidFill>
                <a:srgbClr val="0000FF"/>
              </a:solidFill>
              <a:ln>
                <a:solidFill>
                  <a:srgbClr val="0000FF"/>
                </a:solidFill>
              </a:ln>
            </c:spPr>
          </c:marker>
          <c:xVal>
            <c:numRef>
              <c:f>HEV!$C$8:$C$30</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xVal>
          <c:yVal>
            <c:numRef>
              <c:f>HEV!$F$8:$F$47</c:f>
              <c:numCache>
                <c:formatCode>General</c:formatCode>
                <c:ptCount val="40"/>
                <c:pt idx="0">
                  <c:v>0.01</c:v>
                </c:pt>
                <c:pt idx="1">
                  <c:v>0.04</c:v>
                </c:pt>
                <c:pt idx="2">
                  <c:v>1.81</c:v>
                </c:pt>
                <c:pt idx="3">
                  <c:v>1.56</c:v>
                </c:pt>
                <c:pt idx="4">
                  <c:v>1.92</c:v>
                </c:pt>
                <c:pt idx="5">
                  <c:v>3.71</c:v>
                </c:pt>
                <c:pt idx="6">
                  <c:v>4.17</c:v>
                </c:pt>
                <c:pt idx="7">
                  <c:v>5.35</c:v>
                </c:pt>
                <c:pt idx="8">
                  <c:v>13.47</c:v>
                </c:pt>
                <c:pt idx="9">
                  <c:v>23.49</c:v>
                </c:pt>
                <c:pt idx="10">
                  <c:v>31.25</c:v>
                </c:pt>
                <c:pt idx="11">
                  <c:v>42.94</c:v>
                </c:pt>
                <c:pt idx="12">
                  <c:v>42.97</c:v>
                </c:pt>
                <c:pt idx="13">
                  <c:v>53.01</c:v>
                </c:pt>
                <c:pt idx="14">
                  <c:v>69.02</c:v>
                </c:pt>
                <c:pt idx="15" formatCode="0.00_ ">
                  <c:v>62.9</c:v>
                </c:pt>
                <c:pt idx="16">
                  <c:v>121.93</c:v>
                </c:pt>
                <c:pt idx="17">
                  <c:v>128.03</c:v>
                </c:pt>
                <c:pt idx="18">
                  <c:v>126.73</c:v>
                </c:pt>
                <c:pt idx="19">
                  <c:v>120.45</c:v>
                </c:pt>
                <c:pt idx="20">
                  <c:v>130</c:v>
                </c:pt>
                <c:pt idx="21">
                  <c:v>135</c:v>
                </c:pt>
                <c:pt idx="22">
                  <c:v>130</c:v>
                </c:pt>
                <c:pt idx="23">
                  <c:v>140</c:v>
                </c:pt>
                <c:pt idx="24">
                  <c:v>144</c:v>
                </c:pt>
                <c:pt idx="25">
                  <c:v>147</c:v>
                </c:pt>
                <c:pt idx="26">
                  <c:v>150</c:v>
                </c:pt>
                <c:pt idx="27">
                  <c:v>154</c:v>
                </c:pt>
                <c:pt idx="28">
                  <c:v>157</c:v>
                </c:pt>
                <c:pt idx="29">
                  <c:v>160</c:v>
                </c:pt>
                <c:pt idx="30">
                  <c:v>164</c:v>
                </c:pt>
                <c:pt idx="31">
                  <c:v>167</c:v>
                </c:pt>
                <c:pt idx="32">
                  <c:v>170</c:v>
                </c:pt>
                <c:pt idx="33">
                  <c:v>174</c:v>
                </c:pt>
                <c:pt idx="34">
                  <c:v>177</c:v>
                </c:pt>
                <c:pt idx="35">
                  <c:v>180</c:v>
                </c:pt>
                <c:pt idx="36">
                  <c:v>184</c:v>
                </c:pt>
                <c:pt idx="37">
                  <c:v>187</c:v>
                </c:pt>
                <c:pt idx="38">
                  <c:v>190</c:v>
                </c:pt>
                <c:pt idx="39">
                  <c:v>194</c:v>
                </c:pt>
              </c:numCache>
            </c:numRef>
          </c:yVal>
          <c:smooth val="0"/>
          <c:extLst>
            <c:ext xmlns:c16="http://schemas.microsoft.com/office/drawing/2014/chart" uri="{C3380CC4-5D6E-409C-BE32-E72D297353CC}">
              <c16:uniqueId val="{00000002-8982-48B3-B2E6-61276C0BD997}"/>
            </c:ext>
          </c:extLst>
        </c:ser>
        <c:ser>
          <c:idx val="2"/>
          <c:order val="2"/>
          <c:tx>
            <c:strRef>
              <c:f>HEV!$F$6</c:f>
              <c:strCache>
                <c:ptCount val="1"/>
                <c:pt idx="0">
                  <c:v>年度-预期</c:v>
                </c:pt>
              </c:strCache>
            </c:strRef>
          </c:tx>
          <c:spPr>
            <a:ln>
              <a:solidFill>
                <a:srgbClr val="0000FF"/>
              </a:solidFill>
              <a:prstDash val="sysDash"/>
            </a:ln>
          </c:spPr>
          <c:marker>
            <c:symbol val="diamond"/>
            <c:size val="7"/>
            <c:spPr>
              <a:noFill/>
              <a:ln>
                <a:solidFill>
                  <a:srgbClr val="0000FF"/>
                </a:solidFill>
              </a:ln>
            </c:spPr>
          </c:marker>
          <c:xVal>
            <c:numRef>
              <c:f>HEV!$C$31:$C$100</c:f>
              <c:numCache>
                <c:formatCode>General</c:formatCode>
                <c:ptCount val="70"/>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numCache>
            </c:numRef>
          </c:xVal>
          <c:yVal>
            <c:numRef>
              <c:f>HEV!$F$31:$F$100</c:f>
              <c:numCache>
                <c:formatCode>General</c:formatCode>
                <c:ptCount val="70"/>
                <c:pt idx="0">
                  <c:v>140</c:v>
                </c:pt>
                <c:pt idx="1">
                  <c:v>144</c:v>
                </c:pt>
                <c:pt idx="2">
                  <c:v>147</c:v>
                </c:pt>
                <c:pt idx="3">
                  <c:v>150</c:v>
                </c:pt>
                <c:pt idx="4">
                  <c:v>154</c:v>
                </c:pt>
                <c:pt idx="5">
                  <c:v>157</c:v>
                </c:pt>
                <c:pt idx="6">
                  <c:v>160</c:v>
                </c:pt>
                <c:pt idx="7">
                  <c:v>164</c:v>
                </c:pt>
                <c:pt idx="8">
                  <c:v>167</c:v>
                </c:pt>
                <c:pt idx="9">
                  <c:v>170</c:v>
                </c:pt>
                <c:pt idx="10">
                  <c:v>174</c:v>
                </c:pt>
                <c:pt idx="11">
                  <c:v>177</c:v>
                </c:pt>
                <c:pt idx="12">
                  <c:v>180</c:v>
                </c:pt>
                <c:pt idx="13">
                  <c:v>184</c:v>
                </c:pt>
                <c:pt idx="14">
                  <c:v>187</c:v>
                </c:pt>
                <c:pt idx="15">
                  <c:v>190</c:v>
                </c:pt>
                <c:pt idx="16">
                  <c:v>194</c:v>
                </c:pt>
                <c:pt idx="17">
                  <c:v>197</c:v>
                </c:pt>
                <c:pt idx="18">
                  <c:v>200</c:v>
                </c:pt>
              </c:numCache>
            </c:numRef>
          </c:yVal>
          <c:smooth val="0"/>
          <c:extLst>
            <c:ext xmlns:c16="http://schemas.microsoft.com/office/drawing/2014/chart" uri="{C3380CC4-5D6E-409C-BE32-E72D297353CC}">
              <c16:uniqueId val="{00000003-8982-48B3-B2E6-61276C0BD997}"/>
            </c:ext>
          </c:extLst>
        </c:ser>
        <c:dLbls>
          <c:showLegendKey val="0"/>
          <c:showVal val="0"/>
          <c:showCatName val="0"/>
          <c:showSerName val="0"/>
          <c:showPercent val="0"/>
          <c:showBubbleSize val="0"/>
        </c:dLbls>
        <c:axId val="143125888"/>
        <c:axId val="143139968"/>
      </c:scatterChart>
      <c:valAx>
        <c:axId val="143109120"/>
        <c:scaling>
          <c:orientation val="minMax"/>
          <c:max val="2037"/>
          <c:min val="1997"/>
        </c:scaling>
        <c:delete val="0"/>
        <c:axPos val="b"/>
        <c:majorGridlines>
          <c:spPr>
            <a:ln>
              <a:solidFill>
                <a:schemeClr val="bg1">
                  <a:lumMod val="75000"/>
                </a:schemeClr>
              </a:solidFill>
            </a:ln>
          </c:spPr>
        </c:majorGridlines>
        <c:title>
          <c:tx>
            <c:rich>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r>
                  <a:rPr lang="en-US" altLang="zh-CN" sz="1400" b="0" dirty="0"/>
                  <a:t>Year</a:t>
                </a:r>
                <a:endParaRPr lang="zh-CN" altLang="en-US" sz="1400" b="0" dirty="0"/>
              </a:p>
            </c:rich>
          </c:tx>
          <c:layout>
            <c:manualLayout>
              <c:xMode val="edge"/>
              <c:yMode val="edge"/>
              <c:x val="0.4649115265852295"/>
              <c:y val="0.93709199268540666"/>
            </c:manualLayout>
          </c:layout>
          <c:overlay val="0"/>
        </c:title>
        <c:numFmt formatCode="General" sourceLinked="1"/>
        <c:majorTickMark val="in"/>
        <c:minorTickMark val="in"/>
        <c:tickLblPos val="nextTo"/>
        <c:txPr>
          <a:bodyPr rot="-6000000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43123968"/>
        <c:crosses val="autoZero"/>
        <c:crossBetween val="midCat"/>
        <c:majorUnit val="10"/>
        <c:minorUnit val="2"/>
      </c:valAx>
      <c:valAx>
        <c:axId val="143123968"/>
        <c:scaling>
          <c:orientation val="minMax"/>
          <c:max val="5000"/>
        </c:scaling>
        <c:delete val="0"/>
        <c:axPos val="l"/>
        <c:majorGridlines>
          <c:spPr>
            <a:ln>
              <a:solidFill>
                <a:schemeClr val="bg1">
                  <a:lumMod val="75000"/>
                </a:schemeClr>
              </a:solidFill>
            </a:ln>
          </c:spPr>
        </c:majorGridlines>
        <c:title>
          <c:tx>
            <c:rich>
              <a:bodyPr rot="-5400000" spcFirstLastPara="0" vertOverflow="ellipsis" vert="horz" wrap="square" anchor="ctr" anchorCtr="1"/>
              <a:lstStyle/>
              <a:p>
                <a:pPr>
                  <a:defRPr lang="zh-CN" sz="1400" b="0" i="0" u="none" strike="noStrike" kern="1200" baseline="0">
                    <a:solidFill>
                      <a:schemeClr val="tx1"/>
                    </a:solidFill>
                    <a:latin typeface="+mn-ea"/>
                    <a:ea typeface="+mn-ea"/>
                    <a:cs typeface="+mn-cs"/>
                  </a:defRPr>
                </a:pPr>
                <a:r>
                  <a:rPr lang="en-US" altLang="zh-CN" sz="1400" b="0" dirty="0">
                    <a:latin typeface="Arial" panose="020B0604020202020204" pitchFamily="34" charset="0"/>
                    <a:ea typeface="+mn-ea"/>
                    <a:cs typeface="Arial" panose="020B0604020202020204" pitchFamily="34" charset="0"/>
                  </a:rPr>
                  <a:t>Accumulated</a:t>
                </a:r>
                <a:r>
                  <a:rPr lang="en-US" altLang="zh-CN" sz="1400" b="0" baseline="0" dirty="0">
                    <a:latin typeface="Arial" panose="020B0604020202020204" pitchFamily="34" charset="0"/>
                    <a:ea typeface="+mn-ea"/>
                    <a:cs typeface="Arial" panose="020B0604020202020204" pitchFamily="34" charset="0"/>
                  </a:rPr>
                  <a:t> Sales</a:t>
                </a:r>
                <a:r>
                  <a:rPr lang="en-US" altLang="zh-CN" sz="1400" b="0" dirty="0">
                    <a:latin typeface="Arial" panose="020B0604020202020204" pitchFamily="34" charset="0"/>
                    <a:ea typeface="+mn-ea"/>
                    <a:cs typeface="Arial" panose="020B0604020202020204" pitchFamily="34" charset="0"/>
                  </a:rPr>
                  <a:t>/10k</a:t>
                </a:r>
                <a:r>
                  <a:rPr lang="en-US" altLang="zh-CN" sz="1400" b="0" baseline="0" dirty="0">
                    <a:latin typeface="Arial" panose="020B0604020202020204" pitchFamily="34" charset="0"/>
                    <a:ea typeface="+mn-ea"/>
                    <a:cs typeface="Arial" panose="020B0604020202020204" pitchFamily="34" charset="0"/>
                  </a:rPr>
                  <a:t> units</a:t>
                </a:r>
                <a:endParaRPr lang="zh-CN" altLang="en-US" sz="1400" b="0" dirty="0">
                  <a:latin typeface="Arial" panose="020B0604020202020204" pitchFamily="34" charset="0"/>
                  <a:ea typeface="+mn-ea"/>
                  <a:cs typeface="Arial" panose="020B0604020202020204" pitchFamily="34" charset="0"/>
                </a:endParaRPr>
              </a:p>
            </c:rich>
          </c:tx>
          <c:layout>
            <c:manualLayout>
              <c:xMode val="edge"/>
              <c:yMode val="edge"/>
              <c:x val="1.6295083781843491E-2"/>
              <c:y val="0.19784800664585503"/>
            </c:manualLayout>
          </c:layout>
          <c:overlay val="0"/>
        </c:title>
        <c:numFmt formatCode="General" sourceLinked="1"/>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43109120"/>
        <c:crosses val="autoZero"/>
        <c:crossBetween val="midCat"/>
      </c:valAx>
      <c:valAx>
        <c:axId val="143125888"/>
        <c:scaling>
          <c:orientation val="minMax"/>
        </c:scaling>
        <c:delete val="1"/>
        <c:axPos val="b"/>
        <c:numFmt formatCode="General" sourceLinked="1"/>
        <c:majorTickMark val="out"/>
        <c:minorTickMark val="none"/>
        <c:tickLblPos val="none"/>
        <c:crossAx val="143139968"/>
        <c:crosses val="autoZero"/>
        <c:crossBetween val="midCat"/>
      </c:valAx>
      <c:valAx>
        <c:axId val="143139968"/>
        <c:scaling>
          <c:orientation val="minMax"/>
          <c:max val="250"/>
        </c:scaling>
        <c:delete val="0"/>
        <c:axPos val="r"/>
        <c:title>
          <c:tx>
            <c:rich>
              <a:bodyPr/>
              <a:lstStyle/>
              <a:p>
                <a:pPr>
                  <a:defRPr sz="1400" b="0">
                    <a:latin typeface="+mn-ea"/>
                    <a:ea typeface="+mn-ea"/>
                  </a:defRPr>
                </a:pPr>
                <a:r>
                  <a:rPr lang="en-US" altLang="zh-CN" sz="1400" b="0" dirty="0">
                    <a:latin typeface="Arial" panose="020B0604020202020204" pitchFamily="34" charset="0"/>
                    <a:ea typeface="+mn-ea"/>
                    <a:cs typeface="Arial" panose="020B0604020202020204" pitchFamily="34" charset="0"/>
                  </a:rPr>
                  <a:t>Annual</a:t>
                </a:r>
                <a:r>
                  <a:rPr lang="en-US" altLang="zh-CN" sz="1400" b="0" baseline="0" dirty="0">
                    <a:latin typeface="Arial" panose="020B0604020202020204" pitchFamily="34" charset="0"/>
                    <a:ea typeface="+mn-ea"/>
                    <a:cs typeface="Arial" panose="020B0604020202020204" pitchFamily="34" charset="0"/>
                  </a:rPr>
                  <a:t> Sales</a:t>
                </a:r>
                <a:r>
                  <a:rPr lang="en-US" altLang="zh-CN" sz="1400" b="0" dirty="0">
                    <a:latin typeface="Arial" panose="020B0604020202020204" pitchFamily="34" charset="0"/>
                    <a:ea typeface="+mn-ea"/>
                    <a:cs typeface="Arial" panose="020B0604020202020204" pitchFamily="34" charset="0"/>
                  </a:rPr>
                  <a:t>/10k</a:t>
                </a:r>
                <a:r>
                  <a:rPr lang="en-US" altLang="zh-CN" sz="1400" b="0" baseline="0" dirty="0">
                    <a:latin typeface="Arial" panose="020B0604020202020204" pitchFamily="34" charset="0"/>
                    <a:ea typeface="+mn-ea"/>
                    <a:cs typeface="Arial" panose="020B0604020202020204" pitchFamily="34" charset="0"/>
                  </a:rPr>
                  <a:t> units</a:t>
                </a:r>
                <a:endParaRPr lang="zh-CN" altLang="en-US" sz="1400" b="0" dirty="0">
                  <a:latin typeface="Arial" panose="020B0604020202020204" pitchFamily="34" charset="0"/>
                  <a:ea typeface="+mn-ea"/>
                  <a:cs typeface="Arial" panose="020B0604020202020204" pitchFamily="34" charset="0"/>
                </a:endParaRPr>
              </a:p>
            </c:rich>
          </c:tx>
          <c:layout>
            <c:manualLayout>
              <c:xMode val="edge"/>
              <c:yMode val="edge"/>
              <c:x val="0.93906539734011607"/>
              <c:y val="0.28578119492492488"/>
            </c:manualLayout>
          </c:layout>
          <c:overlay val="0"/>
        </c:title>
        <c:numFmt formatCode="General" sourceLinked="1"/>
        <c:majorTickMark val="in"/>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43125888"/>
        <c:crosses val="max"/>
        <c:crossBetween val="midCat"/>
      </c:valAx>
      <c:spPr>
        <a:ln>
          <a:solidFill>
            <a:schemeClr val="tx1"/>
          </a:solidFill>
        </a:ln>
      </c:spPr>
    </c:plotArea>
    <c:legend>
      <c:legendPos val="r"/>
      <c:layout>
        <c:manualLayout>
          <c:xMode val="edge"/>
          <c:yMode val="edge"/>
          <c:x val="0.23004650587846726"/>
          <c:y val="4.954534128538067E-2"/>
          <c:w val="0.3265377030757266"/>
          <c:h val="0.21580274836967084"/>
        </c:manualLayout>
      </c:layout>
      <c:overlay val="0"/>
      <c:spPr>
        <a:solidFill>
          <a:schemeClr val="bg1"/>
        </a:solidFill>
      </c:spPr>
      <c:txPr>
        <a:bodyPr rot="0" spcFirstLastPara="0" vertOverflow="ellipsis" vert="horz" wrap="square" anchor="ctr" anchorCtr="1"/>
        <a:lstStyle/>
        <a:p>
          <a:pPr>
            <a:defRPr lang="zh-CN" sz="12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a:pPr>
      <a:endParaRPr lang="zh-CN"/>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0.57692</cdr:x>
      <cdr:y>0.03226</cdr:y>
    </cdr:from>
    <cdr:to>
      <cdr:x>0.57692</cdr:x>
      <cdr:y>0.85133</cdr:y>
    </cdr:to>
    <cdr:cxnSp macro="">
      <cdr:nvCxnSpPr>
        <cdr:cNvPr id="3" name="直接连接符 2">
          <a:extLst xmlns:a="http://schemas.openxmlformats.org/drawingml/2006/main">
            <a:ext uri="{FF2B5EF4-FFF2-40B4-BE49-F238E27FC236}">
              <a16:creationId xmlns:a16="http://schemas.microsoft.com/office/drawing/2014/main" id="{79F21893-66C4-4251-B1D5-BE4CF6B1A11C}"/>
            </a:ext>
          </a:extLst>
        </cdr:cNvPr>
        <cdr:cNvCxnSpPr/>
      </cdr:nvCxnSpPr>
      <cdr:spPr>
        <a:xfrm xmlns:a="http://schemas.openxmlformats.org/drawingml/2006/main" flipV="1">
          <a:off x="2062891" y="150310"/>
          <a:ext cx="0" cy="3816424"/>
        </a:xfrm>
        <a:prstGeom xmlns:a="http://schemas.openxmlformats.org/drawingml/2006/main" prst="line">
          <a:avLst/>
        </a:prstGeom>
        <a:ln xmlns:a="http://schemas.openxmlformats.org/drawingml/2006/main" w="22225">
          <a:solidFill>
            <a:srgbClr val="00B050"/>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7DE78-4D5E-47E5-8EA4-482A352ACFE7}" type="datetimeFigureOut">
              <a:rPr lang="zh-CN" altLang="en-US" smtClean="0"/>
              <a:t>2023/5/3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0F2C1-4F1B-4792-A2FC-BD9BD45F4CEB}" type="slidenum">
              <a:rPr lang="zh-CN" altLang="en-US" smtClean="0"/>
              <a:t>‹#›</a:t>
            </a:fld>
            <a:endParaRPr lang="zh-CN" altLang="en-US"/>
          </a:p>
        </p:txBody>
      </p:sp>
    </p:spTree>
    <p:extLst>
      <p:ext uri="{BB962C8B-B14F-4D97-AF65-F5344CB8AC3E}">
        <p14:creationId xmlns:p14="http://schemas.microsoft.com/office/powerpoint/2010/main" val="1487138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fld id="{2600D17F-9DF6-4C8D-A171-606C944A83D1}"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itchFamily="34" charset="0"/>
                <a:buNone/>
                <a:tabLst/>
                <a:defRPr/>
              </a:pPr>
              <a:t>34</a:t>
            </a:fld>
            <a:endParaRPr kumimoji="0" lang="en-US" sz="1200" b="0" i="0" u="none" strike="noStrike" kern="1200" cap="none" spc="0" normalizeH="0" baseline="0" noProof="0" dirty="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198107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zh-CN" altLang="en-US"/>
              <a:t>单击以编辑母版副标题样式</a:t>
            </a:r>
          </a:p>
        </p:txBody>
      </p:sp>
      <p:sp>
        <p:nvSpPr>
          <p:cNvPr id="13" name="页脚占位符 12">
            <a:extLst>
              <a:ext uri="{FF2B5EF4-FFF2-40B4-BE49-F238E27FC236}">
                <a16:creationId xmlns:a16="http://schemas.microsoft.com/office/drawing/2014/main" id="{579D3BBA-C4AC-4051-BC8A-27C56D817BDF}"/>
              </a:ext>
            </a:extLst>
          </p:cNvPr>
          <p:cNvSpPr>
            <a:spLocks noGrp="1"/>
          </p:cNvSpPr>
          <p:nvPr>
            <p:ph type="ftr" sz="quarter" idx="11"/>
          </p:nvPr>
        </p:nvSpPr>
        <p:spPr/>
        <p:txBody>
          <a:bodyPr/>
          <a:lstStyle/>
          <a:p>
            <a:endParaRPr lang="zh-CN" altLang="en-US"/>
          </a:p>
        </p:txBody>
      </p:sp>
      <p:sp>
        <p:nvSpPr>
          <p:cNvPr id="14" name="灯片编号占位符 13">
            <a:extLst>
              <a:ext uri="{FF2B5EF4-FFF2-40B4-BE49-F238E27FC236}">
                <a16:creationId xmlns:a16="http://schemas.microsoft.com/office/drawing/2014/main" id="{00EB2EB8-8BA8-49DF-83DA-6E303577B45B}"/>
              </a:ext>
            </a:extLst>
          </p:cNvPr>
          <p:cNvSpPr>
            <a:spLocks noGrp="1"/>
          </p:cNvSpPr>
          <p:nvPr>
            <p:ph type="sldNum" sz="quarter" idx="12"/>
          </p:nvPr>
        </p:nvSpPr>
        <p:spPr/>
        <p:txBody>
          <a:bodyPr/>
          <a:lstStyle/>
          <a:p>
            <a:fld id="{3734BF5E-0415-4ED4-A0E3-58A27FEF4317}" type="slidenum">
              <a:rPr lang="zh-CN" altLang="en-US" smtClean="0"/>
              <a:pPr/>
              <a:t>‹#›</a:t>
            </a:fld>
            <a:endParaRPr lang="zh-CN" altLang="en-US"/>
          </a:p>
        </p:txBody>
      </p:sp>
      <p:pic>
        <p:nvPicPr>
          <p:cNvPr id="8" name="图片 7"/>
          <p:cNvPicPr>
            <a:picLocks noChangeAspect="1"/>
          </p:cNvPicPr>
          <p:nvPr userDrawn="1">
            <p:custDataLst>
              <p:tags r:id="rId1"/>
            </p:custDataLst>
          </p:nvPr>
        </p:nvPicPr>
        <p:blipFill>
          <a:blip r:embed="rId3"/>
          <a:stretch>
            <a:fillRect/>
          </a:stretch>
        </p:blipFill>
        <p:spPr>
          <a:xfrm>
            <a:off x="479375" y="404664"/>
            <a:ext cx="4922501" cy="576064"/>
          </a:xfrm>
          <a:prstGeom prst="rect">
            <a:avLst/>
          </a:prstGeom>
          <a:noFill/>
          <a:ln w="9525">
            <a:noFill/>
          </a:ln>
        </p:spPr>
      </p:pic>
    </p:spTree>
    <p:extLst>
      <p:ext uri="{BB962C8B-B14F-4D97-AF65-F5344CB8AC3E}">
        <p14:creationId xmlns:p14="http://schemas.microsoft.com/office/powerpoint/2010/main" val="256716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297642639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3986827255"/>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46" indent="0">
              <a:buNone/>
              <a:defRPr sz="900"/>
            </a:lvl2pPr>
            <a:lvl3pPr marL="685891" indent="0">
              <a:buNone/>
              <a:defRPr sz="750"/>
            </a:lvl3pPr>
            <a:lvl4pPr marL="1028837" indent="0">
              <a:buNone/>
              <a:defRPr sz="675"/>
            </a:lvl4pPr>
            <a:lvl5pPr marL="1371783" indent="0">
              <a:buNone/>
              <a:defRPr sz="675"/>
            </a:lvl5pPr>
            <a:lvl6pPr marL="1714729" indent="0">
              <a:buNone/>
              <a:defRPr sz="675"/>
            </a:lvl6pPr>
            <a:lvl7pPr marL="2057674" indent="0">
              <a:buNone/>
              <a:defRPr sz="675"/>
            </a:lvl7pPr>
            <a:lvl8pPr marL="2400620" indent="0">
              <a:buNone/>
              <a:defRPr sz="675"/>
            </a:lvl8pPr>
            <a:lvl9pPr marL="2743566" indent="0">
              <a:buNone/>
              <a:defRPr sz="675"/>
            </a:lvl9pPr>
          </a:lstStyle>
          <a:p>
            <a:pPr lvl="0"/>
            <a:r>
              <a:rPr lang="zh-CN" altLang="en-US"/>
              <a:t>编辑母版文本样式</a:t>
            </a:r>
          </a:p>
        </p:txBody>
      </p:sp>
      <p:sp>
        <p:nvSpPr>
          <p:cNvPr id="5" name="日期占位符 4"/>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181638527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46" indent="0">
              <a:buNone/>
              <a:defRPr sz="900"/>
            </a:lvl2pPr>
            <a:lvl3pPr marL="685891" indent="0">
              <a:buNone/>
              <a:defRPr sz="750"/>
            </a:lvl3pPr>
            <a:lvl4pPr marL="1028837" indent="0">
              <a:buNone/>
              <a:defRPr sz="675"/>
            </a:lvl4pPr>
            <a:lvl5pPr marL="1371783" indent="0">
              <a:buNone/>
              <a:defRPr sz="675"/>
            </a:lvl5pPr>
            <a:lvl6pPr marL="1714729" indent="0">
              <a:buNone/>
              <a:defRPr sz="675"/>
            </a:lvl6pPr>
            <a:lvl7pPr marL="2057674" indent="0">
              <a:buNone/>
              <a:defRPr sz="675"/>
            </a:lvl7pPr>
            <a:lvl8pPr marL="2400620" indent="0">
              <a:buNone/>
              <a:defRPr sz="675"/>
            </a:lvl8pPr>
            <a:lvl9pPr marL="2743566" indent="0">
              <a:buNone/>
              <a:defRPr sz="675"/>
            </a:lvl9pPr>
          </a:lstStyle>
          <a:p>
            <a:pPr lvl="0"/>
            <a:r>
              <a:rPr lang="zh-CN" altLang="en-US"/>
              <a:t>编辑母版文本样式</a:t>
            </a:r>
          </a:p>
        </p:txBody>
      </p:sp>
      <p:sp>
        <p:nvSpPr>
          <p:cNvPr id="5" name="日期占位符 4"/>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348096332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3339848779"/>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3"/>
            <a:ext cx="80264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5"/>
            <a:ext cx="2844800" cy="365125"/>
          </a:xfrm>
          <a:prstGeom prst="rect">
            <a:avLst/>
          </a:prstGeom>
        </p:spPr>
        <p:txBody>
          <a:bodyPr/>
          <a:lstStyle/>
          <a:p>
            <a:pPr>
              <a:defRPr/>
            </a:pPr>
            <a:fld id="{90535E2B-E5F0-4AD5-B025-80FF757B67BA}" type="datetime1">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1780598657"/>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840020"/>
            <a:ext cx="12192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55310" y="123301"/>
            <a:ext cx="201741" cy="681466"/>
          </a:xfrm>
          <a:prstGeom prst="rect">
            <a:avLst/>
          </a:prstGeom>
          <a:solidFill>
            <a:srgbClr val="CA9E0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343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单击以编辑母版副标题样式</a:t>
            </a:r>
          </a:p>
        </p:txBody>
      </p:sp>
      <p:sp>
        <p:nvSpPr>
          <p:cNvPr id="4" name="Rectangle 4">
            <a:extLst>
              <a:ext uri="{FF2B5EF4-FFF2-40B4-BE49-F238E27FC236}">
                <a16:creationId xmlns:a16="http://schemas.microsoft.com/office/drawing/2014/main" id="{E36A699F-B780-47DA-8221-0E0365FF8F70}"/>
              </a:ext>
            </a:extLst>
          </p:cNvPr>
          <p:cNvSpPr>
            <a:spLocks noGrp="1" noChangeArrowheads="1"/>
          </p:cNvSpPr>
          <p:nvPr>
            <p:ph type="dt" sz="half" idx="10"/>
          </p:nvPr>
        </p:nvSpPr>
        <p:spPr>
          <a:xfrm>
            <a:off x="4368800" y="6256338"/>
            <a:ext cx="2844800" cy="476250"/>
          </a:xfrm>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3B55204E-65FF-459D-B2E3-F1F989BF3360}"/>
              </a:ext>
            </a:extLst>
          </p:cNvPr>
          <p:cNvSpPr>
            <a:spLocks noGrp="1" noChangeArrowheads="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746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AFA65EA-8A2E-49A7-B35C-5BB4094C5337}"/>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1DA65FCD-9178-4D9D-A3A1-A7C3B7C75EF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193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Rectangle 4">
            <a:extLst>
              <a:ext uri="{FF2B5EF4-FFF2-40B4-BE49-F238E27FC236}">
                <a16:creationId xmlns:a16="http://schemas.microsoft.com/office/drawing/2014/main" id="{D865C91A-853F-442E-94C5-67CE47AE70FB}"/>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CF742C74-D10E-4160-9216-7247434497E6}"/>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095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43856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9D7E6E5D-0892-4359-BC49-5EECB607A8C6}"/>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6" name="Rectangle 5">
            <a:extLst>
              <a:ext uri="{FF2B5EF4-FFF2-40B4-BE49-F238E27FC236}">
                <a16:creationId xmlns:a16="http://schemas.microsoft.com/office/drawing/2014/main" id="{5C6D06B5-10AD-449B-8B65-5603B0D79D6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05936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3B0B4B8B-3101-45F5-9394-5328126EA405}"/>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8" name="Rectangle 5">
            <a:extLst>
              <a:ext uri="{FF2B5EF4-FFF2-40B4-BE49-F238E27FC236}">
                <a16:creationId xmlns:a16="http://schemas.microsoft.com/office/drawing/2014/main" id="{478C26AD-93A7-4778-B9F5-296D8D4B3D78}"/>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21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62F5DAC1-A286-4FD5-AB89-15D941809081}"/>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4" name="Rectangle 5">
            <a:extLst>
              <a:ext uri="{FF2B5EF4-FFF2-40B4-BE49-F238E27FC236}">
                <a16:creationId xmlns:a16="http://schemas.microsoft.com/office/drawing/2014/main" id="{5726259C-B598-4B19-BBF1-B7BDA5A3FDC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9589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57F90-4032-446A-BF7E-2C46A258731A}"/>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3" name="Rectangle 5">
            <a:extLst>
              <a:ext uri="{FF2B5EF4-FFF2-40B4-BE49-F238E27FC236}">
                <a16:creationId xmlns:a16="http://schemas.microsoft.com/office/drawing/2014/main" id="{0A1C0131-CF36-4157-AD71-2D3F020EF47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028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0EAE2E6D-1858-4043-80D1-955A1C564E3D}"/>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6" name="Rectangle 5">
            <a:extLst>
              <a:ext uri="{FF2B5EF4-FFF2-40B4-BE49-F238E27FC236}">
                <a16:creationId xmlns:a16="http://schemas.microsoft.com/office/drawing/2014/main" id="{7377933B-57DF-48C0-B3B1-6985F92CCED1}"/>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311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Rectangle 4">
            <a:extLst>
              <a:ext uri="{FF2B5EF4-FFF2-40B4-BE49-F238E27FC236}">
                <a16:creationId xmlns:a16="http://schemas.microsoft.com/office/drawing/2014/main" id="{1B7CA383-F391-47F8-B710-53465BA1A213}"/>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6" name="Rectangle 5">
            <a:extLst>
              <a:ext uri="{FF2B5EF4-FFF2-40B4-BE49-F238E27FC236}">
                <a16:creationId xmlns:a16="http://schemas.microsoft.com/office/drawing/2014/main" id="{730EEF30-C71A-4EB4-BDF1-EDCA72BC2904}"/>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5932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718BAB4A-96C3-4100-98C8-620E8CB8407F}"/>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C89F246F-BAC8-4714-96D7-B56141B7CAAA}"/>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395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BDFACF6F-AEB4-4CD1-923D-F832EE873FAC}"/>
              </a:ext>
            </a:extLst>
          </p:cNvPr>
          <p:cNvSpPr>
            <a:spLocks noGrp="1" noChangeArrowheads="1"/>
          </p:cNvSpPr>
          <p:nvPr>
            <p:ph type="dt" sz="half" idx="10"/>
          </p:nvPr>
        </p:nvSpPr>
        <p:spPr>
          <a:ln/>
        </p:spPr>
        <p:txBody>
          <a:bodyPr/>
          <a:lstStyle>
            <a:lvl1pPr>
              <a:defRPr/>
            </a:lvl1pPr>
          </a:lstStyle>
          <a:p>
            <a:pPr>
              <a:defRPr/>
            </a:pPr>
            <a:r>
              <a:rPr lang="en-US" altLang="zh-CN"/>
              <a:t>2014-10-16</a:t>
            </a:r>
            <a:endParaRPr lang="en-US"/>
          </a:p>
        </p:txBody>
      </p:sp>
      <p:sp>
        <p:nvSpPr>
          <p:cNvPr id="5" name="Rectangle 5">
            <a:extLst>
              <a:ext uri="{FF2B5EF4-FFF2-40B4-BE49-F238E27FC236}">
                <a16:creationId xmlns:a16="http://schemas.microsoft.com/office/drawing/2014/main" id="{082F7928-D8EC-41A9-B180-C057C29B7672}"/>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6178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E36A699F-B780-47DA-8221-0E0365FF8F70}"/>
              </a:ext>
            </a:extLst>
          </p:cNvPr>
          <p:cNvSpPr>
            <a:spLocks noGrp="1" noChangeArrowheads="1"/>
          </p:cNvSpPr>
          <p:nvPr>
            <p:ph type="dt" sz="half" idx="10"/>
          </p:nvPr>
        </p:nvSpPr>
        <p:spPr>
          <a:xfrm>
            <a:off x="4368800" y="6256338"/>
            <a:ext cx="2844800" cy="476250"/>
          </a:xfrm>
        </p:spPr>
        <p:txBody>
          <a:bodyPr/>
          <a:lstStyle>
            <a:lvl1pPr>
              <a:defRPr/>
            </a:lvl1pPr>
          </a:lstStyle>
          <a:p>
            <a:pPr fontAlgn="base">
              <a:spcBef>
                <a:spcPct val="0"/>
              </a:spcBef>
              <a:spcAft>
                <a:spcPct val="0"/>
              </a:spcAft>
              <a:defRPr/>
            </a:pPr>
            <a:r>
              <a:rPr lang="en-US" altLang="zh-CN"/>
              <a:t>2014-10-16</a:t>
            </a:r>
            <a:endParaRPr lang="en-US"/>
          </a:p>
        </p:txBody>
      </p:sp>
      <p:sp>
        <p:nvSpPr>
          <p:cNvPr id="5" name="Rectangle 5">
            <a:extLst>
              <a:ext uri="{FF2B5EF4-FFF2-40B4-BE49-F238E27FC236}">
                <a16:creationId xmlns:a16="http://schemas.microsoft.com/office/drawing/2014/main" id="{3B55204E-65FF-459D-B2E3-F1F989BF3360}"/>
              </a:ext>
            </a:extLst>
          </p:cNvPr>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32702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AFA65EA-8A2E-49A7-B35C-5BB4094C5337}"/>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5" name="Rectangle 5">
            <a:extLst>
              <a:ext uri="{FF2B5EF4-FFF2-40B4-BE49-F238E27FC236}">
                <a16:creationId xmlns:a16="http://schemas.microsoft.com/office/drawing/2014/main" id="{1DA65FCD-9178-4D9D-A3A1-A7C3B7C75EFD}"/>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0442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第一节">
    <p:spTree>
      <p:nvGrpSpPr>
        <p:cNvPr id="1" name=""/>
        <p:cNvGrpSpPr/>
        <p:nvPr/>
      </p:nvGrpSpPr>
      <p:grpSpPr>
        <a:xfrm>
          <a:off x="0" y="0"/>
          <a:ext cx="0" cy="0"/>
          <a:chOff x="0" y="0"/>
          <a:chExt cx="0" cy="0"/>
        </a:xfrm>
      </p:grpSpPr>
      <p:sp>
        <p:nvSpPr>
          <p:cNvPr id="58" name="矩形 57"/>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78" name="组合 77"/>
          <p:cNvGrpSpPr/>
          <p:nvPr/>
        </p:nvGrpSpPr>
        <p:grpSpPr>
          <a:xfrm>
            <a:off x="6957256" y="285730"/>
            <a:ext cx="996377" cy="1000132"/>
            <a:chOff x="6170529" y="285728"/>
            <a:chExt cx="996247" cy="1000132"/>
          </a:xfrm>
        </p:grpSpPr>
        <p:grpSp>
          <p:nvGrpSpPr>
            <p:cNvPr id="30" name="组合 31"/>
            <p:cNvGrpSpPr/>
            <p:nvPr/>
          </p:nvGrpSpPr>
          <p:grpSpPr>
            <a:xfrm>
              <a:off x="6369783" y="285728"/>
              <a:ext cx="597719" cy="597720"/>
              <a:chOff x="6501056" y="1873013"/>
              <a:chExt cx="696763" cy="696763"/>
            </a:xfrm>
          </p:grpSpPr>
          <p:sp>
            <p:nvSpPr>
              <p:cNvPr id="32" name="椭圆 31"/>
              <p:cNvSpPr/>
              <p:nvPr/>
            </p:nvSpPr>
            <p:spPr>
              <a:xfrm>
                <a:off x="6501056" y="1873013"/>
                <a:ext cx="696763" cy="696763"/>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3" name="组合 113"/>
              <p:cNvGrpSpPr>
                <a:grpSpLocks noChangeAspect="1"/>
              </p:cNvGrpSpPr>
              <p:nvPr/>
            </p:nvGrpSpPr>
            <p:grpSpPr>
              <a:xfrm>
                <a:off x="6616028" y="1996256"/>
                <a:ext cx="466830" cy="450242"/>
                <a:chOff x="7019925" y="5499100"/>
                <a:chExt cx="312738" cy="301626"/>
              </a:xfrm>
              <a:solidFill>
                <a:srgbClr val="BBBE2C"/>
              </a:solidFill>
            </p:grpSpPr>
            <p:sp>
              <p:nvSpPr>
                <p:cNvPr id="34"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35"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1" name="矩形 30"/>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79" name="组合 78"/>
          <p:cNvGrpSpPr/>
          <p:nvPr/>
        </p:nvGrpSpPr>
        <p:grpSpPr>
          <a:xfrm>
            <a:off x="7957517" y="285730"/>
            <a:ext cx="996377" cy="1000132"/>
            <a:chOff x="7367116" y="285728"/>
            <a:chExt cx="996247" cy="1000132"/>
          </a:xfrm>
        </p:grpSpPr>
        <p:grpSp>
          <p:nvGrpSpPr>
            <p:cNvPr id="37" name="组合 36"/>
            <p:cNvGrpSpPr/>
            <p:nvPr/>
          </p:nvGrpSpPr>
          <p:grpSpPr>
            <a:xfrm>
              <a:off x="7566379" y="285728"/>
              <a:ext cx="597720" cy="597720"/>
              <a:chOff x="6501056" y="2921024"/>
              <a:chExt cx="696763" cy="696763"/>
            </a:xfrm>
          </p:grpSpPr>
          <p:sp>
            <p:nvSpPr>
              <p:cNvPr id="39" name="椭圆 38"/>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0" name="组合 118"/>
              <p:cNvGrpSpPr>
                <a:grpSpLocks noChangeAspect="1"/>
              </p:cNvGrpSpPr>
              <p:nvPr/>
            </p:nvGrpSpPr>
            <p:grpSpPr>
              <a:xfrm>
                <a:off x="6636672" y="3066937"/>
                <a:ext cx="455384" cy="390650"/>
                <a:chOff x="5084763" y="971550"/>
                <a:chExt cx="323850" cy="277813"/>
              </a:xfrm>
              <a:solidFill>
                <a:srgbClr val="4ABAB5"/>
              </a:solidFill>
            </p:grpSpPr>
            <p:sp>
              <p:nvSpPr>
                <p:cNvPr id="4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38" name="矩形 37"/>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80" name="组合 79"/>
          <p:cNvGrpSpPr/>
          <p:nvPr/>
        </p:nvGrpSpPr>
        <p:grpSpPr>
          <a:xfrm>
            <a:off x="8957780" y="285730"/>
            <a:ext cx="996377" cy="1000132"/>
            <a:chOff x="8563703" y="285728"/>
            <a:chExt cx="996247" cy="1000132"/>
          </a:xfrm>
        </p:grpSpPr>
        <p:grpSp>
          <p:nvGrpSpPr>
            <p:cNvPr id="45" name="组合 55"/>
            <p:cNvGrpSpPr/>
            <p:nvPr/>
          </p:nvGrpSpPr>
          <p:grpSpPr>
            <a:xfrm>
              <a:off x="8762966" y="285728"/>
              <a:ext cx="597720" cy="597720"/>
              <a:chOff x="6494501" y="4230044"/>
              <a:chExt cx="696763" cy="696763"/>
            </a:xfrm>
          </p:grpSpPr>
          <p:sp>
            <p:nvSpPr>
              <p:cNvPr id="47" name="椭圆 46"/>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8" name="任意多边形 47"/>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46" name="矩形 45"/>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81" name="组合 80"/>
          <p:cNvGrpSpPr/>
          <p:nvPr/>
        </p:nvGrpSpPr>
        <p:grpSpPr>
          <a:xfrm>
            <a:off x="9958042" y="285730"/>
            <a:ext cx="996377" cy="1000132"/>
            <a:chOff x="9760290" y="285728"/>
            <a:chExt cx="996247" cy="1000132"/>
          </a:xfrm>
        </p:grpSpPr>
        <p:grpSp>
          <p:nvGrpSpPr>
            <p:cNvPr id="50" name="组合 43"/>
            <p:cNvGrpSpPr/>
            <p:nvPr/>
          </p:nvGrpSpPr>
          <p:grpSpPr>
            <a:xfrm>
              <a:off x="9959553" y="285728"/>
              <a:ext cx="597720" cy="597720"/>
              <a:chOff x="4840168" y="3971584"/>
              <a:chExt cx="522572" cy="522572"/>
            </a:xfrm>
          </p:grpSpPr>
          <p:sp>
            <p:nvSpPr>
              <p:cNvPr id="52" name="椭圆 51"/>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68" name="组合 137"/>
              <p:cNvGrpSpPr/>
              <p:nvPr/>
            </p:nvGrpSpPr>
            <p:grpSpPr>
              <a:xfrm>
                <a:off x="4981489" y="4078661"/>
                <a:ext cx="239931" cy="308418"/>
                <a:chOff x="731016" y="1671338"/>
                <a:chExt cx="366231" cy="470769"/>
              </a:xfrm>
              <a:solidFill>
                <a:srgbClr val="B91F38"/>
              </a:solidFill>
            </p:grpSpPr>
            <p:sp>
              <p:nvSpPr>
                <p:cNvPr id="6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70"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71"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72"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1" name="矩形 50"/>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2" name="组合 81"/>
          <p:cNvGrpSpPr/>
          <p:nvPr/>
        </p:nvGrpSpPr>
        <p:grpSpPr>
          <a:xfrm>
            <a:off x="10958304" y="285730"/>
            <a:ext cx="996377" cy="1000132"/>
            <a:chOff x="10956875" y="285728"/>
            <a:chExt cx="996247" cy="1000132"/>
          </a:xfrm>
        </p:grpSpPr>
        <p:grpSp>
          <p:nvGrpSpPr>
            <p:cNvPr id="74" name="组合 66"/>
            <p:cNvGrpSpPr/>
            <p:nvPr/>
          </p:nvGrpSpPr>
          <p:grpSpPr>
            <a:xfrm>
              <a:off x="11156138" y="285728"/>
              <a:ext cx="597720" cy="597720"/>
              <a:chOff x="9881420" y="2714620"/>
              <a:chExt cx="784512" cy="784512"/>
            </a:xfrm>
          </p:grpSpPr>
          <p:sp>
            <p:nvSpPr>
              <p:cNvPr id="76" name="椭圆 75"/>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77"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75" name="矩形 74"/>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83" name="TextBox 82"/>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年度工作概括</a:t>
            </a:r>
          </a:p>
        </p:txBody>
      </p:sp>
    </p:spTree>
    <p:extLst>
      <p:ext uri="{BB962C8B-B14F-4D97-AF65-F5344CB8AC3E}">
        <p14:creationId xmlns:p14="http://schemas.microsoft.com/office/powerpoint/2010/main" val="367537686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D865C91A-853F-442E-94C5-67CE47AE70FB}"/>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5" name="Rectangle 5">
            <a:extLst>
              <a:ext uri="{FF2B5EF4-FFF2-40B4-BE49-F238E27FC236}">
                <a16:creationId xmlns:a16="http://schemas.microsoft.com/office/drawing/2014/main" id="{CF742C74-D10E-4160-9216-7247434497E6}"/>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139481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9D7E6E5D-0892-4359-BC49-5EECB607A8C6}"/>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6" name="Rectangle 5">
            <a:extLst>
              <a:ext uri="{FF2B5EF4-FFF2-40B4-BE49-F238E27FC236}">
                <a16:creationId xmlns:a16="http://schemas.microsoft.com/office/drawing/2014/main" id="{5C6D06B5-10AD-449B-8B65-5603B0D79D6C}"/>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3753797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3B0B4B8B-3101-45F5-9394-5328126EA40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8" name="Rectangle 5">
            <a:extLst>
              <a:ext uri="{FF2B5EF4-FFF2-40B4-BE49-F238E27FC236}">
                <a16:creationId xmlns:a16="http://schemas.microsoft.com/office/drawing/2014/main" id="{478C26AD-93A7-4778-B9F5-296D8D4B3D78}"/>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837435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62F5DAC1-A286-4FD5-AB89-15D941809081}"/>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4" name="Rectangle 5">
            <a:extLst>
              <a:ext uri="{FF2B5EF4-FFF2-40B4-BE49-F238E27FC236}">
                <a16:creationId xmlns:a16="http://schemas.microsoft.com/office/drawing/2014/main" id="{5726259C-B598-4B19-BBF1-B7BDA5A3FDC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962593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57F90-4032-446A-BF7E-2C46A258731A}"/>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3" name="Rectangle 5">
            <a:extLst>
              <a:ext uri="{FF2B5EF4-FFF2-40B4-BE49-F238E27FC236}">
                <a16:creationId xmlns:a16="http://schemas.microsoft.com/office/drawing/2014/main" id="{0A1C0131-CF36-4157-AD71-2D3F020EF475}"/>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359375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EAE2E6D-1858-4043-80D1-955A1C564E3D}"/>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6" name="Rectangle 5">
            <a:extLst>
              <a:ext uri="{FF2B5EF4-FFF2-40B4-BE49-F238E27FC236}">
                <a16:creationId xmlns:a16="http://schemas.microsoft.com/office/drawing/2014/main" id="{7377933B-57DF-48C0-B3B1-6985F92CCED1}"/>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478332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1B7CA383-F391-47F8-B710-53465BA1A213}"/>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6" name="Rectangle 5">
            <a:extLst>
              <a:ext uri="{FF2B5EF4-FFF2-40B4-BE49-F238E27FC236}">
                <a16:creationId xmlns:a16="http://schemas.microsoft.com/office/drawing/2014/main" id="{730EEF30-C71A-4EB4-BDF1-EDCA72BC2904}"/>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146724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718BAB4A-96C3-4100-98C8-620E8CB8407F}"/>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5" name="Rectangle 5">
            <a:extLst>
              <a:ext uri="{FF2B5EF4-FFF2-40B4-BE49-F238E27FC236}">
                <a16:creationId xmlns:a16="http://schemas.microsoft.com/office/drawing/2014/main" id="{C89F246F-BAC8-4714-96D7-B56141B7CAAA}"/>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679094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BDFACF6F-AEB4-4CD1-923D-F832EE873FA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r>
              <a:rPr lang="en-US" altLang="zh-CN"/>
              <a:t>2014-10-16</a:t>
            </a:r>
            <a:endParaRPr lang="en-US"/>
          </a:p>
        </p:txBody>
      </p:sp>
      <p:sp>
        <p:nvSpPr>
          <p:cNvPr id="5" name="Rectangle 5">
            <a:extLst>
              <a:ext uri="{FF2B5EF4-FFF2-40B4-BE49-F238E27FC236}">
                <a16:creationId xmlns:a16="http://schemas.microsoft.com/office/drawing/2014/main" id="{082F7928-D8EC-41A9-B180-C057C29B767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7245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第二节">
    <p:spTree>
      <p:nvGrpSpPr>
        <p:cNvPr id="1" name=""/>
        <p:cNvGrpSpPr/>
        <p:nvPr/>
      </p:nvGrpSpPr>
      <p:grpSpPr>
        <a:xfrm>
          <a:off x="0" y="0"/>
          <a:ext cx="0" cy="0"/>
          <a:chOff x="0" y="0"/>
          <a:chExt cx="0" cy="0"/>
        </a:xfrm>
      </p:grpSpPr>
      <p:sp>
        <p:nvSpPr>
          <p:cNvPr id="29" name="矩形 28"/>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0" name="组合 29"/>
          <p:cNvGrpSpPr/>
          <p:nvPr/>
        </p:nvGrpSpPr>
        <p:grpSpPr>
          <a:xfrm>
            <a:off x="6957256" y="285730"/>
            <a:ext cx="996377" cy="1000132"/>
            <a:chOff x="6170529" y="285728"/>
            <a:chExt cx="996247" cy="1000132"/>
          </a:xfrm>
        </p:grpSpPr>
        <p:grpSp>
          <p:nvGrpSpPr>
            <p:cNvPr id="32" name="组合 31"/>
            <p:cNvGrpSpPr/>
            <p:nvPr/>
          </p:nvGrpSpPr>
          <p:grpSpPr>
            <a:xfrm>
              <a:off x="6369792" y="285728"/>
              <a:ext cx="597720" cy="597720"/>
              <a:chOff x="6501056" y="1873013"/>
              <a:chExt cx="696763" cy="696763"/>
            </a:xfrm>
          </p:grpSpPr>
          <p:sp>
            <p:nvSpPr>
              <p:cNvPr id="35" name="椭圆 34"/>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6" name="组合 113"/>
              <p:cNvGrpSpPr>
                <a:grpSpLocks noChangeAspect="1"/>
              </p:cNvGrpSpPr>
              <p:nvPr/>
            </p:nvGrpSpPr>
            <p:grpSpPr>
              <a:xfrm>
                <a:off x="6616022" y="1996255"/>
                <a:ext cx="466830" cy="450242"/>
                <a:chOff x="7019925" y="5499100"/>
                <a:chExt cx="312738" cy="301626"/>
              </a:xfrm>
              <a:solidFill>
                <a:srgbClr val="BBBE2C"/>
              </a:solidFill>
            </p:grpSpPr>
            <p:sp>
              <p:nvSpPr>
                <p:cNvPr id="37"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38"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4" name="矩形 33"/>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39" name="组合 38"/>
          <p:cNvGrpSpPr/>
          <p:nvPr/>
        </p:nvGrpSpPr>
        <p:grpSpPr>
          <a:xfrm>
            <a:off x="7957517" y="285730"/>
            <a:ext cx="996377" cy="1000132"/>
            <a:chOff x="7367116" y="285728"/>
            <a:chExt cx="996247" cy="1000132"/>
          </a:xfrm>
        </p:grpSpPr>
        <p:grpSp>
          <p:nvGrpSpPr>
            <p:cNvPr id="40" name="组合 36"/>
            <p:cNvGrpSpPr/>
            <p:nvPr/>
          </p:nvGrpSpPr>
          <p:grpSpPr>
            <a:xfrm>
              <a:off x="7566370" y="285728"/>
              <a:ext cx="597719" cy="597720"/>
              <a:chOff x="6501056" y="2921024"/>
              <a:chExt cx="696763" cy="696763"/>
            </a:xfrm>
          </p:grpSpPr>
          <p:sp>
            <p:nvSpPr>
              <p:cNvPr id="42" name="椭圆 41"/>
              <p:cNvSpPr/>
              <p:nvPr/>
            </p:nvSpPr>
            <p:spPr>
              <a:xfrm>
                <a:off x="6501056" y="2921024"/>
                <a:ext cx="696763" cy="696763"/>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3" name="组合 118"/>
              <p:cNvGrpSpPr>
                <a:grpSpLocks noChangeAspect="1"/>
              </p:cNvGrpSpPr>
              <p:nvPr/>
            </p:nvGrpSpPr>
            <p:grpSpPr>
              <a:xfrm>
                <a:off x="6636679" y="3066938"/>
                <a:ext cx="455384" cy="390650"/>
                <a:chOff x="5084763" y="971550"/>
                <a:chExt cx="323850" cy="277813"/>
              </a:xfrm>
              <a:solidFill>
                <a:srgbClr val="4ABAB5"/>
              </a:solidFill>
            </p:grpSpPr>
            <p:sp>
              <p:nvSpPr>
                <p:cNvPr id="44"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5"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6"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1" name="矩形 40"/>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7" name="组合 46"/>
          <p:cNvGrpSpPr/>
          <p:nvPr/>
        </p:nvGrpSpPr>
        <p:grpSpPr>
          <a:xfrm>
            <a:off x="8957780" y="285730"/>
            <a:ext cx="996377" cy="1000132"/>
            <a:chOff x="8563703" y="285728"/>
            <a:chExt cx="996247" cy="1000132"/>
          </a:xfrm>
        </p:grpSpPr>
        <p:grpSp>
          <p:nvGrpSpPr>
            <p:cNvPr id="48" name="组合 55"/>
            <p:cNvGrpSpPr/>
            <p:nvPr/>
          </p:nvGrpSpPr>
          <p:grpSpPr>
            <a:xfrm>
              <a:off x="8762966" y="285728"/>
              <a:ext cx="597720" cy="597720"/>
              <a:chOff x="6494501" y="4230044"/>
              <a:chExt cx="696763" cy="696763"/>
            </a:xfrm>
          </p:grpSpPr>
          <p:sp>
            <p:nvSpPr>
              <p:cNvPr id="50" name="椭圆 49"/>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1" name="任意多边形 50"/>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49" name="矩形 48"/>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2" name="组合 51"/>
          <p:cNvGrpSpPr/>
          <p:nvPr/>
        </p:nvGrpSpPr>
        <p:grpSpPr>
          <a:xfrm>
            <a:off x="9958042" y="285730"/>
            <a:ext cx="996377" cy="1000132"/>
            <a:chOff x="9760290" y="285728"/>
            <a:chExt cx="996247" cy="1000132"/>
          </a:xfrm>
        </p:grpSpPr>
        <p:grpSp>
          <p:nvGrpSpPr>
            <p:cNvPr id="53" name="组合 43"/>
            <p:cNvGrpSpPr/>
            <p:nvPr/>
          </p:nvGrpSpPr>
          <p:grpSpPr>
            <a:xfrm>
              <a:off x="9959553" y="285728"/>
              <a:ext cx="597720" cy="597720"/>
              <a:chOff x="4840168" y="3971584"/>
              <a:chExt cx="522572" cy="522572"/>
            </a:xfrm>
          </p:grpSpPr>
          <p:sp>
            <p:nvSpPr>
              <p:cNvPr id="55" name="椭圆 54"/>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6" name="组合 137"/>
              <p:cNvGrpSpPr/>
              <p:nvPr/>
            </p:nvGrpSpPr>
            <p:grpSpPr>
              <a:xfrm>
                <a:off x="4981489" y="4078661"/>
                <a:ext cx="239931" cy="308418"/>
                <a:chOff x="731016" y="1671338"/>
                <a:chExt cx="366231" cy="470769"/>
              </a:xfrm>
              <a:solidFill>
                <a:srgbClr val="B91F38"/>
              </a:solidFill>
            </p:grpSpPr>
            <p:sp>
              <p:nvSpPr>
                <p:cNvPr id="57"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58"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59"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4" name="矩形 53"/>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38" y="285728"/>
              <a:ext cx="597720" cy="597720"/>
              <a:chOff x="9881420" y="2714620"/>
              <a:chExt cx="784512" cy="784512"/>
            </a:xfrm>
          </p:grpSpPr>
          <p:sp>
            <p:nvSpPr>
              <p:cNvPr id="89" name="椭圆 88"/>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工作完成情况</a:t>
            </a:r>
          </a:p>
        </p:txBody>
      </p:sp>
    </p:spTree>
    <p:extLst>
      <p:ext uri="{BB962C8B-B14F-4D97-AF65-F5344CB8AC3E}">
        <p14:creationId xmlns:p14="http://schemas.microsoft.com/office/powerpoint/2010/main" val="267656729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第三节">
    <p:spTree>
      <p:nvGrpSpPr>
        <p:cNvPr id="1" name=""/>
        <p:cNvGrpSpPr/>
        <p:nvPr/>
      </p:nvGrpSpPr>
      <p:grpSpPr>
        <a:xfrm>
          <a:off x="0" y="0"/>
          <a:ext cx="0" cy="0"/>
          <a:chOff x="0" y="0"/>
          <a:chExt cx="0" cy="0"/>
        </a:xfrm>
      </p:grpSpPr>
      <p:sp>
        <p:nvSpPr>
          <p:cNvPr id="31" name="矩形 30"/>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4" name="组合 33"/>
          <p:cNvGrpSpPr/>
          <p:nvPr/>
        </p:nvGrpSpPr>
        <p:grpSpPr>
          <a:xfrm>
            <a:off x="6957256" y="285730"/>
            <a:ext cx="996377" cy="1000132"/>
            <a:chOff x="6170529" y="285728"/>
            <a:chExt cx="996247" cy="1000132"/>
          </a:xfrm>
        </p:grpSpPr>
        <p:grpSp>
          <p:nvGrpSpPr>
            <p:cNvPr id="35" name="组合 31"/>
            <p:cNvGrpSpPr/>
            <p:nvPr/>
          </p:nvGrpSpPr>
          <p:grpSpPr>
            <a:xfrm>
              <a:off x="6369792" y="285728"/>
              <a:ext cx="597720" cy="597720"/>
              <a:chOff x="6501056" y="1873013"/>
              <a:chExt cx="696763" cy="696763"/>
            </a:xfrm>
          </p:grpSpPr>
          <p:sp>
            <p:nvSpPr>
              <p:cNvPr id="37" name="椭圆 36"/>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8" name="组合 113"/>
              <p:cNvGrpSpPr>
                <a:grpSpLocks noChangeAspect="1"/>
              </p:cNvGrpSpPr>
              <p:nvPr/>
            </p:nvGrpSpPr>
            <p:grpSpPr>
              <a:xfrm>
                <a:off x="6616022" y="1996255"/>
                <a:ext cx="466830" cy="450242"/>
                <a:chOff x="7019925" y="5499100"/>
                <a:chExt cx="312738" cy="301626"/>
              </a:xfrm>
              <a:solidFill>
                <a:srgbClr val="BBBE2C"/>
              </a:solidFill>
            </p:grpSpPr>
            <p:sp>
              <p:nvSpPr>
                <p:cNvPr id="39"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0"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6" name="矩形 35"/>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41" name="组合 40"/>
          <p:cNvGrpSpPr/>
          <p:nvPr/>
        </p:nvGrpSpPr>
        <p:grpSpPr>
          <a:xfrm>
            <a:off x="7957517" y="285730"/>
            <a:ext cx="996377" cy="1000132"/>
            <a:chOff x="7367116" y="285728"/>
            <a:chExt cx="996247" cy="1000132"/>
          </a:xfrm>
        </p:grpSpPr>
        <p:grpSp>
          <p:nvGrpSpPr>
            <p:cNvPr id="42" name="组合 36"/>
            <p:cNvGrpSpPr/>
            <p:nvPr/>
          </p:nvGrpSpPr>
          <p:grpSpPr>
            <a:xfrm>
              <a:off x="7566379" y="285728"/>
              <a:ext cx="597720" cy="597720"/>
              <a:chOff x="6501056" y="2921024"/>
              <a:chExt cx="696763" cy="696763"/>
            </a:xfrm>
          </p:grpSpPr>
          <p:sp>
            <p:nvSpPr>
              <p:cNvPr id="44" name="椭圆 43"/>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5" name="组合 118"/>
              <p:cNvGrpSpPr>
                <a:grpSpLocks noChangeAspect="1"/>
              </p:cNvGrpSpPr>
              <p:nvPr/>
            </p:nvGrpSpPr>
            <p:grpSpPr>
              <a:xfrm>
                <a:off x="6636672" y="3066937"/>
                <a:ext cx="455384" cy="390650"/>
                <a:chOff x="5084763" y="971550"/>
                <a:chExt cx="323850" cy="277813"/>
              </a:xfrm>
              <a:solidFill>
                <a:srgbClr val="4ABAB5"/>
              </a:solidFill>
            </p:grpSpPr>
            <p:sp>
              <p:nvSpPr>
                <p:cNvPr id="4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3" name="矩形 42"/>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9" name="组合 48"/>
          <p:cNvGrpSpPr/>
          <p:nvPr/>
        </p:nvGrpSpPr>
        <p:grpSpPr>
          <a:xfrm>
            <a:off x="8957780" y="285723"/>
            <a:ext cx="996377" cy="1000138"/>
            <a:chOff x="8563703" y="285722"/>
            <a:chExt cx="996247" cy="1000138"/>
          </a:xfrm>
        </p:grpSpPr>
        <p:grpSp>
          <p:nvGrpSpPr>
            <p:cNvPr id="50" name="组合 55"/>
            <p:cNvGrpSpPr/>
            <p:nvPr/>
          </p:nvGrpSpPr>
          <p:grpSpPr>
            <a:xfrm>
              <a:off x="8762966" y="285722"/>
              <a:ext cx="597720" cy="597719"/>
              <a:chOff x="6494501" y="4230044"/>
              <a:chExt cx="696763" cy="696763"/>
            </a:xfrm>
          </p:grpSpPr>
          <p:sp>
            <p:nvSpPr>
              <p:cNvPr id="52" name="椭圆 51"/>
              <p:cNvSpPr/>
              <p:nvPr/>
            </p:nvSpPr>
            <p:spPr>
              <a:xfrm>
                <a:off x="6494501" y="4230044"/>
                <a:ext cx="696763" cy="696763"/>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3" name="任意多边形 52"/>
              <p:cNvSpPr>
                <a:spLocks/>
              </p:cNvSpPr>
              <p:nvPr/>
            </p:nvSpPr>
            <p:spPr bwMode="auto">
              <a:xfrm>
                <a:off x="6609466" y="4389665"/>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51" name="矩形 50"/>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4" name="组合 53"/>
          <p:cNvGrpSpPr/>
          <p:nvPr/>
        </p:nvGrpSpPr>
        <p:grpSpPr>
          <a:xfrm>
            <a:off x="9958042" y="285730"/>
            <a:ext cx="996377" cy="1000132"/>
            <a:chOff x="9760290" y="285728"/>
            <a:chExt cx="996247" cy="1000132"/>
          </a:xfrm>
        </p:grpSpPr>
        <p:grpSp>
          <p:nvGrpSpPr>
            <p:cNvPr id="55" name="组合 43"/>
            <p:cNvGrpSpPr/>
            <p:nvPr/>
          </p:nvGrpSpPr>
          <p:grpSpPr>
            <a:xfrm>
              <a:off x="9959553" y="285728"/>
              <a:ext cx="597720" cy="597720"/>
              <a:chOff x="4840168" y="3971584"/>
              <a:chExt cx="522572" cy="522572"/>
            </a:xfrm>
          </p:grpSpPr>
          <p:sp>
            <p:nvSpPr>
              <p:cNvPr id="57" name="椭圆 56"/>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8" name="组合 137"/>
              <p:cNvGrpSpPr/>
              <p:nvPr/>
            </p:nvGrpSpPr>
            <p:grpSpPr>
              <a:xfrm>
                <a:off x="4981489" y="4078661"/>
                <a:ext cx="239931" cy="308418"/>
                <a:chOff x="731016" y="1671338"/>
                <a:chExt cx="366231" cy="470769"/>
              </a:xfrm>
              <a:solidFill>
                <a:srgbClr val="B91F38"/>
              </a:solidFill>
            </p:grpSpPr>
            <p:sp>
              <p:nvSpPr>
                <p:cNvPr id="5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3"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4"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6" name="矩形 55"/>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38" y="285728"/>
              <a:ext cx="597720" cy="597720"/>
              <a:chOff x="9881420" y="2714620"/>
              <a:chExt cx="784512" cy="784512"/>
            </a:xfrm>
          </p:grpSpPr>
          <p:sp>
            <p:nvSpPr>
              <p:cNvPr id="89" name="椭圆 88"/>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项目成果展示</a:t>
            </a:r>
          </a:p>
        </p:txBody>
      </p:sp>
    </p:spTree>
    <p:extLst>
      <p:ext uri="{BB962C8B-B14F-4D97-AF65-F5344CB8AC3E}">
        <p14:creationId xmlns:p14="http://schemas.microsoft.com/office/powerpoint/2010/main" val="60945983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第四节">
    <p:spTree>
      <p:nvGrpSpPr>
        <p:cNvPr id="1" name=""/>
        <p:cNvGrpSpPr/>
        <p:nvPr/>
      </p:nvGrpSpPr>
      <p:grpSpPr>
        <a:xfrm>
          <a:off x="0" y="0"/>
          <a:ext cx="0" cy="0"/>
          <a:chOff x="0" y="0"/>
          <a:chExt cx="0" cy="0"/>
        </a:xfrm>
      </p:grpSpPr>
      <p:sp>
        <p:nvSpPr>
          <p:cNvPr id="32" name="矩形 31"/>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4" name="组合 33"/>
          <p:cNvGrpSpPr/>
          <p:nvPr/>
        </p:nvGrpSpPr>
        <p:grpSpPr>
          <a:xfrm>
            <a:off x="6957256" y="285730"/>
            <a:ext cx="996377" cy="1000132"/>
            <a:chOff x="6170529" y="285728"/>
            <a:chExt cx="996247" cy="1000132"/>
          </a:xfrm>
        </p:grpSpPr>
        <p:grpSp>
          <p:nvGrpSpPr>
            <p:cNvPr id="35" name="组合 31"/>
            <p:cNvGrpSpPr/>
            <p:nvPr/>
          </p:nvGrpSpPr>
          <p:grpSpPr>
            <a:xfrm>
              <a:off x="6369792" y="285728"/>
              <a:ext cx="597720" cy="597720"/>
              <a:chOff x="6501056" y="1873013"/>
              <a:chExt cx="696763" cy="696763"/>
            </a:xfrm>
          </p:grpSpPr>
          <p:sp>
            <p:nvSpPr>
              <p:cNvPr id="37" name="椭圆 36"/>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8" name="组合 113"/>
              <p:cNvGrpSpPr>
                <a:grpSpLocks noChangeAspect="1"/>
              </p:cNvGrpSpPr>
              <p:nvPr/>
            </p:nvGrpSpPr>
            <p:grpSpPr>
              <a:xfrm>
                <a:off x="6616022" y="1996255"/>
                <a:ext cx="466830" cy="450242"/>
                <a:chOff x="7019925" y="5499100"/>
                <a:chExt cx="312738" cy="301626"/>
              </a:xfrm>
              <a:solidFill>
                <a:srgbClr val="BBBE2C"/>
              </a:solidFill>
            </p:grpSpPr>
            <p:sp>
              <p:nvSpPr>
                <p:cNvPr id="39"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0"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6" name="矩形 35"/>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41" name="组合 40"/>
          <p:cNvGrpSpPr/>
          <p:nvPr/>
        </p:nvGrpSpPr>
        <p:grpSpPr>
          <a:xfrm>
            <a:off x="7957517" y="285730"/>
            <a:ext cx="996377" cy="1000132"/>
            <a:chOff x="7367116" y="285728"/>
            <a:chExt cx="996247" cy="1000132"/>
          </a:xfrm>
        </p:grpSpPr>
        <p:grpSp>
          <p:nvGrpSpPr>
            <p:cNvPr id="42" name="组合 36"/>
            <p:cNvGrpSpPr/>
            <p:nvPr/>
          </p:nvGrpSpPr>
          <p:grpSpPr>
            <a:xfrm>
              <a:off x="7566379" y="285728"/>
              <a:ext cx="597720" cy="597720"/>
              <a:chOff x="6501056" y="2921024"/>
              <a:chExt cx="696763" cy="696763"/>
            </a:xfrm>
          </p:grpSpPr>
          <p:sp>
            <p:nvSpPr>
              <p:cNvPr id="44" name="椭圆 43"/>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5" name="组合 118"/>
              <p:cNvGrpSpPr>
                <a:grpSpLocks noChangeAspect="1"/>
              </p:cNvGrpSpPr>
              <p:nvPr/>
            </p:nvGrpSpPr>
            <p:grpSpPr>
              <a:xfrm>
                <a:off x="6636672" y="3066937"/>
                <a:ext cx="455384" cy="390650"/>
                <a:chOff x="5084763" y="971550"/>
                <a:chExt cx="323850" cy="277813"/>
              </a:xfrm>
              <a:solidFill>
                <a:srgbClr val="4ABAB5"/>
              </a:solidFill>
            </p:grpSpPr>
            <p:sp>
              <p:nvSpPr>
                <p:cNvPr id="4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3" name="矩形 42"/>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9" name="组合 48"/>
          <p:cNvGrpSpPr/>
          <p:nvPr/>
        </p:nvGrpSpPr>
        <p:grpSpPr>
          <a:xfrm>
            <a:off x="8957780" y="285730"/>
            <a:ext cx="996377" cy="1000132"/>
            <a:chOff x="8563703" y="285728"/>
            <a:chExt cx="996247" cy="1000132"/>
          </a:xfrm>
        </p:grpSpPr>
        <p:grpSp>
          <p:nvGrpSpPr>
            <p:cNvPr id="50" name="组合 55"/>
            <p:cNvGrpSpPr/>
            <p:nvPr/>
          </p:nvGrpSpPr>
          <p:grpSpPr>
            <a:xfrm>
              <a:off x="8762966" y="285728"/>
              <a:ext cx="597720" cy="597720"/>
              <a:chOff x="6494501" y="4230044"/>
              <a:chExt cx="696763" cy="696763"/>
            </a:xfrm>
          </p:grpSpPr>
          <p:sp>
            <p:nvSpPr>
              <p:cNvPr id="52" name="椭圆 51"/>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3" name="任意多边形 52"/>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51" name="矩形 50"/>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4" name="组合 53"/>
          <p:cNvGrpSpPr/>
          <p:nvPr/>
        </p:nvGrpSpPr>
        <p:grpSpPr>
          <a:xfrm>
            <a:off x="9958042" y="285730"/>
            <a:ext cx="996377" cy="1000132"/>
            <a:chOff x="9760290" y="285728"/>
            <a:chExt cx="996247" cy="1000132"/>
          </a:xfrm>
        </p:grpSpPr>
        <p:grpSp>
          <p:nvGrpSpPr>
            <p:cNvPr id="55" name="组合 43"/>
            <p:cNvGrpSpPr/>
            <p:nvPr/>
          </p:nvGrpSpPr>
          <p:grpSpPr>
            <a:xfrm>
              <a:off x="9959552" y="285728"/>
              <a:ext cx="597720" cy="597720"/>
              <a:chOff x="4840168" y="3971584"/>
              <a:chExt cx="522572" cy="522572"/>
            </a:xfrm>
          </p:grpSpPr>
          <p:sp>
            <p:nvSpPr>
              <p:cNvPr id="57" name="椭圆 56"/>
              <p:cNvSpPr/>
              <p:nvPr/>
            </p:nvSpPr>
            <p:spPr>
              <a:xfrm>
                <a:off x="4840168" y="3971584"/>
                <a:ext cx="522572" cy="522572"/>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8" name="组合 137"/>
              <p:cNvGrpSpPr/>
              <p:nvPr/>
            </p:nvGrpSpPr>
            <p:grpSpPr>
              <a:xfrm>
                <a:off x="4981491" y="4078658"/>
                <a:ext cx="239931" cy="308418"/>
                <a:chOff x="731016" y="1671338"/>
                <a:chExt cx="366231" cy="470769"/>
              </a:xfrm>
              <a:solidFill>
                <a:srgbClr val="B91F38"/>
              </a:solidFill>
            </p:grpSpPr>
            <p:sp>
              <p:nvSpPr>
                <p:cNvPr id="5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3"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4"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6" name="矩形 55"/>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38" y="285728"/>
              <a:ext cx="597720" cy="597720"/>
              <a:chOff x="9881420" y="2714620"/>
              <a:chExt cx="784512" cy="784512"/>
            </a:xfrm>
          </p:grpSpPr>
          <p:sp>
            <p:nvSpPr>
              <p:cNvPr id="89" name="椭圆 88"/>
              <p:cNvSpPr/>
              <p:nvPr/>
            </p:nvSpPr>
            <p:spPr>
              <a:xfrm>
                <a:off x="9881420" y="2714620"/>
                <a:ext cx="784512" cy="78451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09" y="2843474"/>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工作不足之处</a:t>
            </a:r>
          </a:p>
        </p:txBody>
      </p:sp>
    </p:spTree>
    <p:extLst>
      <p:ext uri="{BB962C8B-B14F-4D97-AF65-F5344CB8AC3E}">
        <p14:creationId xmlns:p14="http://schemas.microsoft.com/office/powerpoint/2010/main" val="3152204334"/>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第五节">
    <p:spTree>
      <p:nvGrpSpPr>
        <p:cNvPr id="1" name=""/>
        <p:cNvGrpSpPr/>
        <p:nvPr/>
      </p:nvGrpSpPr>
      <p:grpSpPr>
        <a:xfrm>
          <a:off x="0" y="0"/>
          <a:ext cx="0" cy="0"/>
          <a:chOff x="0" y="0"/>
          <a:chExt cx="0" cy="0"/>
        </a:xfrm>
      </p:grpSpPr>
      <p:sp>
        <p:nvSpPr>
          <p:cNvPr id="31" name="矩形 30"/>
          <p:cNvSpPr/>
          <p:nvPr/>
        </p:nvSpPr>
        <p:spPr>
          <a:xfrm>
            <a:off x="1" y="1198956"/>
            <a:ext cx="12191187" cy="15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4" rIns="91450" bIns="45724" anchor="ctr"/>
          <a:lstStyle/>
          <a:p>
            <a:pPr algn="ctr" fontAlgn="auto">
              <a:spcBef>
                <a:spcPts val="0"/>
              </a:spcBef>
              <a:spcAft>
                <a:spcPts val="0"/>
              </a:spcAft>
              <a:defRPr/>
            </a:pPr>
            <a:endParaRPr lang="zh-CN" altLang="en-US" sz="1800" dirty="0">
              <a:ea typeface="微软雅黑" pitchFamily="34" charset="-122"/>
            </a:endParaRPr>
          </a:p>
        </p:txBody>
      </p:sp>
      <p:grpSp>
        <p:nvGrpSpPr>
          <p:cNvPr id="34" name="组合 33"/>
          <p:cNvGrpSpPr/>
          <p:nvPr/>
        </p:nvGrpSpPr>
        <p:grpSpPr>
          <a:xfrm>
            <a:off x="6957256" y="285730"/>
            <a:ext cx="996377" cy="1000132"/>
            <a:chOff x="6170529" y="285728"/>
            <a:chExt cx="996247" cy="1000132"/>
          </a:xfrm>
        </p:grpSpPr>
        <p:grpSp>
          <p:nvGrpSpPr>
            <p:cNvPr id="35" name="组合 31"/>
            <p:cNvGrpSpPr/>
            <p:nvPr/>
          </p:nvGrpSpPr>
          <p:grpSpPr>
            <a:xfrm>
              <a:off x="6369792" y="285728"/>
              <a:ext cx="597720" cy="597720"/>
              <a:chOff x="6501056" y="1873013"/>
              <a:chExt cx="696763" cy="696763"/>
            </a:xfrm>
          </p:grpSpPr>
          <p:sp>
            <p:nvSpPr>
              <p:cNvPr id="37" name="椭圆 36"/>
              <p:cNvSpPr/>
              <p:nvPr/>
            </p:nvSpPr>
            <p:spPr>
              <a:xfrm>
                <a:off x="6501056" y="1873013"/>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38" name="组合 113"/>
              <p:cNvGrpSpPr>
                <a:grpSpLocks noChangeAspect="1"/>
              </p:cNvGrpSpPr>
              <p:nvPr/>
            </p:nvGrpSpPr>
            <p:grpSpPr>
              <a:xfrm>
                <a:off x="6616022" y="1996255"/>
                <a:ext cx="466830" cy="450242"/>
                <a:chOff x="7019925" y="5499100"/>
                <a:chExt cx="312738" cy="301626"/>
              </a:xfrm>
              <a:solidFill>
                <a:srgbClr val="BBBE2C"/>
              </a:solidFill>
            </p:grpSpPr>
            <p:sp>
              <p:nvSpPr>
                <p:cNvPr id="39" name="Freeform 252"/>
                <p:cNvSpPr>
                  <a:spLocks/>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40" name="Freeform 253"/>
                <p:cNvSpPr>
                  <a:spLocks/>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008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grpSp>
        <p:sp>
          <p:nvSpPr>
            <p:cNvPr id="36" name="矩形 35"/>
            <p:cNvSpPr/>
            <p:nvPr/>
          </p:nvSpPr>
          <p:spPr>
            <a:xfrm>
              <a:off x="6170529"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01</a:t>
              </a:r>
              <a:r>
                <a:rPr lang="zh-CN" altLang="en-US" sz="1800" dirty="0">
                  <a:solidFill>
                    <a:schemeClr val="tx1">
                      <a:lumMod val="75000"/>
                      <a:lumOff val="25000"/>
                    </a:schemeClr>
                  </a:solidFill>
                </a:rPr>
                <a:t> </a:t>
              </a:r>
              <a:endParaRPr lang="zh-CN" altLang="en-US" sz="1800" dirty="0"/>
            </a:p>
          </p:txBody>
        </p:sp>
      </p:grpSp>
      <p:grpSp>
        <p:nvGrpSpPr>
          <p:cNvPr id="41" name="组合 40"/>
          <p:cNvGrpSpPr/>
          <p:nvPr/>
        </p:nvGrpSpPr>
        <p:grpSpPr>
          <a:xfrm>
            <a:off x="7957517" y="285730"/>
            <a:ext cx="996377" cy="1000132"/>
            <a:chOff x="7367116" y="285728"/>
            <a:chExt cx="996247" cy="1000132"/>
          </a:xfrm>
        </p:grpSpPr>
        <p:grpSp>
          <p:nvGrpSpPr>
            <p:cNvPr id="42" name="组合 36"/>
            <p:cNvGrpSpPr/>
            <p:nvPr/>
          </p:nvGrpSpPr>
          <p:grpSpPr>
            <a:xfrm>
              <a:off x="7566379" y="285728"/>
              <a:ext cx="597720" cy="597720"/>
              <a:chOff x="6501056" y="2921024"/>
              <a:chExt cx="696763" cy="696763"/>
            </a:xfrm>
          </p:grpSpPr>
          <p:sp>
            <p:nvSpPr>
              <p:cNvPr id="44" name="椭圆 43"/>
              <p:cNvSpPr/>
              <p:nvPr/>
            </p:nvSpPr>
            <p:spPr>
              <a:xfrm>
                <a:off x="6501056" y="292102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45" name="组合 118"/>
              <p:cNvGrpSpPr>
                <a:grpSpLocks noChangeAspect="1"/>
              </p:cNvGrpSpPr>
              <p:nvPr/>
            </p:nvGrpSpPr>
            <p:grpSpPr>
              <a:xfrm>
                <a:off x="6636672" y="3066937"/>
                <a:ext cx="455384" cy="390650"/>
                <a:chOff x="5084763" y="971550"/>
                <a:chExt cx="323850" cy="277813"/>
              </a:xfrm>
              <a:solidFill>
                <a:srgbClr val="4ABAB5"/>
              </a:solidFill>
            </p:grpSpPr>
            <p:sp>
              <p:nvSpPr>
                <p:cNvPr id="4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sp>
              <p:nvSpPr>
                <p:cNvPr id="4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43C5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69"/>
                </a:p>
              </p:txBody>
            </p:sp>
          </p:grpSp>
        </p:grpSp>
        <p:sp>
          <p:nvSpPr>
            <p:cNvPr id="43" name="矩形 42"/>
            <p:cNvSpPr/>
            <p:nvPr/>
          </p:nvSpPr>
          <p:spPr>
            <a:xfrm>
              <a:off x="7367116"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02</a:t>
              </a:r>
              <a:r>
                <a:rPr lang="zh-CN" altLang="en-US" sz="1800" dirty="0">
                  <a:solidFill>
                    <a:schemeClr val="tx1">
                      <a:lumMod val="75000"/>
                      <a:lumOff val="25000"/>
                    </a:schemeClr>
                  </a:solidFill>
                </a:rPr>
                <a:t> </a:t>
              </a:r>
              <a:endParaRPr lang="zh-CN" altLang="en-US" sz="1800" dirty="0"/>
            </a:p>
          </p:txBody>
        </p:sp>
      </p:grpSp>
      <p:grpSp>
        <p:nvGrpSpPr>
          <p:cNvPr id="49" name="组合 48"/>
          <p:cNvGrpSpPr/>
          <p:nvPr/>
        </p:nvGrpSpPr>
        <p:grpSpPr>
          <a:xfrm>
            <a:off x="8957780" y="285730"/>
            <a:ext cx="996377" cy="1000132"/>
            <a:chOff x="8563703" y="285728"/>
            <a:chExt cx="996247" cy="1000132"/>
          </a:xfrm>
        </p:grpSpPr>
        <p:grpSp>
          <p:nvGrpSpPr>
            <p:cNvPr id="50" name="组合 55"/>
            <p:cNvGrpSpPr/>
            <p:nvPr/>
          </p:nvGrpSpPr>
          <p:grpSpPr>
            <a:xfrm>
              <a:off x="8762966" y="285728"/>
              <a:ext cx="597720" cy="597720"/>
              <a:chOff x="6494501" y="4230044"/>
              <a:chExt cx="696763" cy="696763"/>
            </a:xfrm>
          </p:grpSpPr>
          <p:sp>
            <p:nvSpPr>
              <p:cNvPr id="52" name="椭圆 51"/>
              <p:cNvSpPr/>
              <p:nvPr/>
            </p:nvSpPr>
            <p:spPr>
              <a:xfrm>
                <a:off x="6494501" y="4230044"/>
                <a:ext cx="696763" cy="696763"/>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53" name="任意多边形 52"/>
              <p:cNvSpPr>
                <a:spLocks/>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C1D842"/>
              </a:solidFill>
              <a:ln>
                <a:noFill/>
              </a:ln>
            </p:spPr>
            <p:txBody>
              <a:bodyPr vert="horz" wrap="square" lIns="91440" tIns="45720" rIns="91440" bIns="45720" numCol="1" anchor="t" anchorCtr="0" compatLnSpc="1">
                <a:prstTxWarp prst="textNoShape">
                  <a:avLst/>
                </a:prstTxWarp>
                <a:noAutofit/>
              </a:bodyPr>
              <a:lstStyle/>
              <a:p>
                <a:endParaRPr lang="zh-CN" altLang="en-US" sz="1800"/>
              </a:p>
            </p:txBody>
          </p:sp>
        </p:grpSp>
        <p:sp>
          <p:nvSpPr>
            <p:cNvPr id="51" name="矩形 50"/>
            <p:cNvSpPr/>
            <p:nvPr/>
          </p:nvSpPr>
          <p:spPr>
            <a:xfrm>
              <a:off x="8563703"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03</a:t>
              </a:r>
              <a:r>
                <a:rPr lang="zh-CN" altLang="en-US" sz="1800" dirty="0">
                  <a:solidFill>
                    <a:schemeClr val="tx1">
                      <a:lumMod val="75000"/>
                      <a:lumOff val="25000"/>
                    </a:schemeClr>
                  </a:solidFill>
                </a:rPr>
                <a:t> </a:t>
              </a:r>
              <a:endParaRPr lang="zh-CN" altLang="en-US" sz="1800" dirty="0"/>
            </a:p>
          </p:txBody>
        </p:sp>
      </p:grpSp>
      <p:grpSp>
        <p:nvGrpSpPr>
          <p:cNvPr id="54" name="组合 53"/>
          <p:cNvGrpSpPr/>
          <p:nvPr/>
        </p:nvGrpSpPr>
        <p:grpSpPr>
          <a:xfrm>
            <a:off x="9958042" y="285730"/>
            <a:ext cx="996377" cy="1000132"/>
            <a:chOff x="9760290" y="285728"/>
            <a:chExt cx="996247" cy="1000132"/>
          </a:xfrm>
        </p:grpSpPr>
        <p:grpSp>
          <p:nvGrpSpPr>
            <p:cNvPr id="55" name="组合 43"/>
            <p:cNvGrpSpPr/>
            <p:nvPr/>
          </p:nvGrpSpPr>
          <p:grpSpPr>
            <a:xfrm>
              <a:off x="9959553" y="285728"/>
              <a:ext cx="597720" cy="597720"/>
              <a:chOff x="4840168" y="3971584"/>
              <a:chExt cx="522572" cy="522572"/>
            </a:xfrm>
          </p:grpSpPr>
          <p:sp>
            <p:nvSpPr>
              <p:cNvPr id="57" name="椭圆 56"/>
              <p:cNvSpPr/>
              <p:nvPr/>
            </p:nvSpPr>
            <p:spPr>
              <a:xfrm>
                <a:off x="4840168" y="3971584"/>
                <a:ext cx="522572" cy="522572"/>
              </a:xfrm>
              <a:prstGeom prst="ellipse">
                <a:avLst/>
              </a:prstGeom>
              <a:solidFill>
                <a:srgbClr val="EEEEEE"/>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grpSp>
            <p:nvGrpSpPr>
              <p:cNvPr id="58" name="组合 137"/>
              <p:cNvGrpSpPr/>
              <p:nvPr/>
            </p:nvGrpSpPr>
            <p:grpSpPr>
              <a:xfrm>
                <a:off x="4981489" y="4078661"/>
                <a:ext cx="239931" cy="308418"/>
                <a:chOff x="731016" y="1671338"/>
                <a:chExt cx="366231" cy="470769"/>
              </a:xfrm>
              <a:solidFill>
                <a:srgbClr val="B91F38"/>
              </a:solidFill>
            </p:grpSpPr>
            <p:sp>
              <p:nvSpPr>
                <p:cNvPr id="59" name="Freeform 108"/>
                <p:cNvSpPr>
                  <a:spLocks/>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3"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A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4" name="Rectangle 110"/>
                <p:cNvSpPr>
                  <a:spLocks noChangeArrowheads="1"/>
                </p:cNvSpPr>
                <p:nvPr/>
              </p:nvSpPr>
              <p:spPr bwMode="auto">
                <a:xfrm flipH="1">
                  <a:off x="731016" y="1937200"/>
                  <a:ext cx="51922" cy="51924"/>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sp>
              <p:nvSpPr>
                <p:cNvPr id="85" name="Rectangle 111"/>
                <p:cNvSpPr>
                  <a:spLocks noChangeArrowheads="1"/>
                </p:cNvSpPr>
                <p:nvPr/>
              </p:nvSpPr>
              <p:spPr bwMode="auto">
                <a:xfrm flipH="1">
                  <a:off x="731016" y="2013001"/>
                  <a:ext cx="51922" cy="52615"/>
                </a:xfrm>
                <a:prstGeom prst="rect">
                  <a:avLst/>
                </a:prstGeom>
                <a:solidFill>
                  <a:srgbClr val="FA81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99">
                    <a:defRPr/>
                  </a:pPr>
                  <a:endParaRPr lang="zh-CN" altLang="en-US" sz="1800">
                    <a:solidFill>
                      <a:sysClr val="windowText" lastClr="000000"/>
                    </a:solidFill>
                    <a:latin typeface="Calibri"/>
                    <a:ea typeface="宋体"/>
                  </a:endParaRPr>
                </a:p>
              </p:txBody>
            </p:sp>
          </p:grpSp>
        </p:grpSp>
        <p:sp>
          <p:nvSpPr>
            <p:cNvPr id="56" name="矩形 55"/>
            <p:cNvSpPr/>
            <p:nvPr/>
          </p:nvSpPr>
          <p:spPr>
            <a:xfrm>
              <a:off x="9760290"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04</a:t>
              </a:r>
              <a:r>
                <a:rPr lang="zh-CN" altLang="en-US" sz="1800" dirty="0">
                  <a:solidFill>
                    <a:schemeClr val="tx1">
                      <a:lumMod val="75000"/>
                      <a:lumOff val="25000"/>
                    </a:schemeClr>
                  </a:solidFill>
                </a:rPr>
                <a:t> </a:t>
              </a:r>
              <a:endParaRPr lang="zh-CN" altLang="en-US" sz="1800" dirty="0"/>
            </a:p>
          </p:txBody>
        </p:sp>
      </p:grpSp>
      <p:grpSp>
        <p:nvGrpSpPr>
          <p:cNvPr id="86" name="组合 85"/>
          <p:cNvGrpSpPr/>
          <p:nvPr/>
        </p:nvGrpSpPr>
        <p:grpSpPr>
          <a:xfrm>
            <a:off x="10958304" y="285730"/>
            <a:ext cx="996377" cy="1000132"/>
            <a:chOff x="10956875" y="285728"/>
            <a:chExt cx="996247" cy="1000132"/>
          </a:xfrm>
        </p:grpSpPr>
        <p:grpSp>
          <p:nvGrpSpPr>
            <p:cNvPr id="87" name="组合 66"/>
            <p:cNvGrpSpPr/>
            <p:nvPr/>
          </p:nvGrpSpPr>
          <p:grpSpPr>
            <a:xfrm>
              <a:off x="11156125" y="285728"/>
              <a:ext cx="597719" cy="597720"/>
              <a:chOff x="9881420" y="2714620"/>
              <a:chExt cx="784512" cy="784512"/>
            </a:xfrm>
          </p:grpSpPr>
          <p:sp>
            <p:nvSpPr>
              <p:cNvPr id="89" name="椭圆 88"/>
              <p:cNvSpPr/>
              <p:nvPr/>
            </p:nvSpPr>
            <p:spPr>
              <a:xfrm>
                <a:off x="9881420" y="2714620"/>
                <a:ext cx="784512" cy="784512"/>
              </a:xfrm>
              <a:prstGeom prst="ellipse">
                <a:avLst/>
              </a:prstGeom>
              <a:solidFill>
                <a:schemeClr val="tx1">
                  <a:lumMod val="65000"/>
                  <a:lumOff val="35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9"/>
              </a:p>
            </p:txBody>
          </p:sp>
          <p:sp>
            <p:nvSpPr>
              <p:cNvPr id="90" name="Freeform 9"/>
              <p:cNvSpPr>
                <a:spLocks noEditPoints="1"/>
              </p:cNvSpPr>
              <p:nvPr/>
            </p:nvSpPr>
            <p:spPr bwMode="auto">
              <a:xfrm>
                <a:off x="10009320" y="2843475"/>
                <a:ext cx="528735" cy="526804"/>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1800"/>
              </a:p>
            </p:txBody>
          </p:sp>
        </p:grpSp>
        <p:sp>
          <p:nvSpPr>
            <p:cNvPr id="88" name="矩形 87"/>
            <p:cNvSpPr/>
            <p:nvPr/>
          </p:nvSpPr>
          <p:spPr>
            <a:xfrm>
              <a:off x="10956875" y="916528"/>
              <a:ext cx="996247" cy="369332"/>
            </a:xfrm>
            <a:prstGeom prst="rect">
              <a:avLst/>
            </a:prstGeom>
          </p:spPr>
          <p:txBody>
            <a:bodyPr wrap="square">
              <a:spAutoFit/>
            </a:bodyPr>
            <a:lstStyle/>
            <a:p>
              <a:pPr algn="ctr"/>
              <a:r>
                <a:rPr lang="en-US" altLang="zh-CN" sz="1800" dirty="0">
                  <a:solidFill>
                    <a:schemeClr val="tx1">
                      <a:lumMod val="75000"/>
                      <a:lumOff val="25000"/>
                    </a:schemeClr>
                  </a:solidFill>
                </a:rPr>
                <a:t>PART 05</a:t>
              </a:r>
              <a:r>
                <a:rPr lang="zh-CN" altLang="en-US" sz="1800" dirty="0">
                  <a:solidFill>
                    <a:schemeClr val="tx1">
                      <a:lumMod val="75000"/>
                      <a:lumOff val="25000"/>
                    </a:schemeClr>
                  </a:solidFill>
                </a:rPr>
                <a:t> </a:t>
              </a:r>
              <a:endParaRPr lang="zh-CN" altLang="en-US" sz="1800" dirty="0"/>
            </a:p>
          </p:txBody>
        </p:sp>
      </p:grpSp>
      <p:sp>
        <p:nvSpPr>
          <p:cNvPr id="91" name="TextBox 90"/>
          <p:cNvSpPr txBox="1"/>
          <p:nvPr/>
        </p:nvSpPr>
        <p:spPr>
          <a:xfrm>
            <a:off x="398573" y="476888"/>
            <a:ext cx="1800493" cy="415498"/>
          </a:xfrm>
          <a:prstGeom prst="rect">
            <a:avLst/>
          </a:prstGeom>
          <a:noFill/>
        </p:spPr>
        <p:txBody>
          <a:bodyPr wrap="none" rtlCol="0">
            <a:spAutoFit/>
          </a:bodyPr>
          <a:lstStyle/>
          <a:p>
            <a:r>
              <a:rPr lang="zh-CN" altLang="en-US" sz="2100" dirty="0">
                <a:solidFill>
                  <a:schemeClr val="tx1">
                    <a:lumMod val="65000"/>
                    <a:lumOff val="35000"/>
                  </a:schemeClr>
                </a:solidFill>
                <a:latin typeface="方正兰亭粗黑_GBK" pitchFamily="2" charset="-122"/>
                <a:ea typeface="方正兰亭粗黑_GBK" pitchFamily="2" charset="-122"/>
              </a:rPr>
              <a:t>明年工作计划</a:t>
            </a:r>
          </a:p>
        </p:txBody>
      </p:sp>
    </p:spTree>
    <p:extLst>
      <p:ext uri="{BB962C8B-B14F-4D97-AF65-F5344CB8AC3E}">
        <p14:creationId xmlns:p14="http://schemas.microsoft.com/office/powerpoint/2010/main" val="960211719"/>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1"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5"/>
            <a:ext cx="2844800" cy="365125"/>
          </a:xfrm>
          <a:prstGeom prst="rect">
            <a:avLst/>
          </a:prstGeom>
        </p:spPr>
        <p:txBody>
          <a:bodyPr/>
          <a:lstStyle/>
          <a:p>
            <a:pPr>
              <a:defRPr/>
            </a:pPr>
            <a:fld id="{2FD00ACE-2AE4-42BA-AEF3-D8596D1206E3}" type="datetime1">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258594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a:t>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5"/>
            <a:ext cx="2844800" cy="365125"/>
          </a:xfrm>
          <a:prstGeom prst="rect">
            <a:avLst/>
          </a:prstGeom>
        </p:spPr>
        <p:txBody>
          <a:bodyPr/>
          <a:lstStyle/>
          <a:p>
            <a:pPr>
              <a:defRPr/>
            </a:pPr>
            <a:fld id="{6D9B1472-9272-484A-960C-790D1BF755CC}" type="datetime1">
              <a:rPr lang="zh-CN" altLang="en-US" smtClean="0"/>
              <a:t>2023/5/3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734BF5E-0415-4ED4-A0E3-58A27FEF4317}" type="slidenum">
              <a:rPr lang="zh-CN" altLang="en-US" smtClean="0"/>
              <a:pPr/>
              <a:t>‹#›</a:t>
            </a:fld>
            <a:endParaRPr lang="zh-CN" altLang="en-US"/>
          </a:p>
        </p:txBody>
      </p:sp>
    </p:spTree>
    <p:extLst>
      <p:ext uri="{BB962C8B-B14F-4D97-AF65-F5344CB8AC3E}">
        <p14:creationId xmlns:p14="http://schemas.microsoft.com/office/powerpoint/2010/main" val="423902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34BF5E-0415-4ED4-A0E3-58A27FEF4317}" type="slidenum">
              <a:rPr lang="zh-CN" altLang="en-US" smtClean="0"/>
              <a:pPr/>
              <a:t>‹#›</a:t>
            </a:fld>
            <a:endParaRPr lang="zh-CN" altLang="en-US"/>
          </a:p>
        </p:txBody>
      </p:sp>
      <p:pic>
        <p:nvPicPr>
          <p:cNvPr id="7" name="Picture 2" descr="03内页底图">
            <a:extLst>
              <a:ext uri="{FF2B5EF4-FFF2-40B4-BE49-F238E27FC236}">
                <a16:creationId xmlns:a16="http://schemas.microsoft.com/office/drawing/2014/main" id="{3D84A0A4-5FF7-4762-B6F7-DB4ADE350E9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5949953"/>
            <a:ext cx="12192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图片 8"/>
          <p:cNvPicPr>
            <a:picLocks noChangeAspect="1"/>
          </p:cNvPicPr>
          <p:nvPr userDrawn="1">
            <p:custDataLst>
              <p:tags r:id="rId18"/>
            </p:custDataLst>
          </p:nvPr>
        </p:nvPicPr>
        <p:blipFill>
          <a:blip r:embed="rId20"/>
          <a:stretch>
            <a:fillRect/>
          </a:stretch>
        </p:blipFill>
        <p:spPr>
          <a:xfrm>
            <a:off x="335361" y="6457860"/>
            <a:ext cx="3024336" cy="353928"/>
          </a:xfrm>
          <a:prstGeom prst="rect">
            <a:avLst/>
          </a:prstGeom>
          <a:noFill/>
          <a:ln w="9525">
            <a:noFill/>
          </a:ln>
        </p:spPr>
      </p:pic>
    </p:spTree>
    <p:extLst>
      <p:ext uri="{BB962C8B-B14F-4D97-AF65-F5344CB8AC3E}">
        <p14:creationId xmlns:p14="http://schemas.microsoft.com/office/powerpoint/2010/main" val="16168949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709" r:id="rId16"/>
  </p:sldLayoutIdLst>
  <p:hf hdr="0" ftr="0"/>
  <p:txStyles>
    <p:titleStyle>
      <a:lvl1pPr algn="ctr" defTabSz="685891" rtl="0" eaLnBrk="1" latinLnBrk="0" hangingPunct="1">
        <a:spcBef>
          <a:spcPct val="0"/>
        </a:spcBef>
        <a:buNone/>
        <a:defRPr sz="3300" kern="1200">
          <a:solidFill>
            <a:schemeClr val="tx1"/>
          </a:solidFill>
          <a:latin typeface="+mj-lt"/>
          <a:ea typeface="+mj-ea"/>
          <a:cs typeface="+mj-cs"/>
        </a:defRPr>
      </a:lvl1pPr>
    </p:titleStyle>
    <p:bodyStyle>
      <a:lvl1pPr marL="257209" indent="-257209" algn="l" defTabSz="68589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87" indent="-214341" algn="l" defTabSz="68589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64" indent="-171473" algn="l" defTabSz="68589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310"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256"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0057A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280532-81D7-40F1-ABF5-F0432B4C494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Rectangle 3">
            <a:extLst>
              <a:ext uri="{FF2B5EF4-FFF2-40B4-BE49-F238E27FC236}">
                <a16:creationId xmlns:a16="http://schemas.microsoft.com/office/drawing/2014/main" id="{5E931794-A04C-41FE-B4AD-63DA4AB199A3}"/>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Rectangle 4">
            <a:extLst>
              <a:ext uri="{FF2B5EF4-FFF2-40B4-BE49-F238E27FC236}">
                <a16:creationId xmlns:a16="http://schemas.microsoft.com/office/drawing/2014/main" id="{4472AB01-7C09-47B9-A7F7-95DA826B8C73}"/>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solidFill>
                  <a:srgbClr val="000000"/>
                </a:solidFill>
                <a:latin typeface="Arial" pitchFamily="34" charset="0"/>
              </a:defRPr>
            </a:lvl1pPr>
          </a:lstStyle>
          <a:p>
            <a:pPr>
              <a:defRPr/>
            </a:pPr>
            <a:r>
              <a:rPr lang="en-US" altLang="zh-CN"/>
              <a:t>2014-10-16</a:t>
            </a:r>
            <a:endParaRPr lang="en-US"/>
          </a:p>
        </p:txBody>
      </p:sp>
      <p:sp>
        <p:nvSpPr>
          <p:cNvPr id="3077" name="Rectangle 5">
            <a:extLst>
              <a:ext uri="{FF2B5EF4-FFF2-40B4-BE49-F238E27FC236}">
                <a16:creationId xmlns:a16="http://schemas.microsoft.com/office/drawing/2014/main" id="{16776ADC-4864-4DCF-B26E-50D6848E24B7}"/>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solidFill>
                  <a:srgbClr val="000000"/>
                </a:solidFill>
                <a:latin typeface="Arial" pitchFamily="34" charset="0"/>
              </a:defRPr>
            </a:lvl1pPr>
          </a:lstStyle>
          <a:p>
            <a:pPr>
              <a:defRPr/>
            </a:pPr>
            <a:endParaRPr lang="en-US"/>
          </a:p>
        </p:txBody>
      </p:sp>
      <p:sp>
        <p:nvSpPr>
          <p:cNvPr id="2055" name="Text Box 7">
            <a:extLst>
              <a:ext uri="{FF2B5EF4-FFF2-40B4-BE49-F238E27FC236}">
                <a16:creationId xmlns:a16="http://schemas.microsoft.com/office/drawing/2014/main" id="{1DA3BA97-8542-42C8-91A6-0B940AE68AC4}"/>
              </a:ext>
            </a:extLst>
          </p:cNvPr>
          <p:cNvSpPr txBox="1">
            <a:spLocks noChangeArrowheads="1"/>
          </p:cNvSpPr>
          <p:nvPr/>
        </p:nvSpPr>
        <p:spPr bwMode="auto">
          <a:xfrm>
            <a:off x="9937751" y="6249991"/>
            <a:ext cx="1919816" cy="274637"/>
          </a:xfrm>
          <a:prstGeom prst="rect">
            <a:avLst/>
          </a:prstGeom>
          <a:noFill/>
          <a:ln>
            <a:noFill/>
          </a:ln>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 typeface="Arial" panose="020B0604020202020204" pitchFamily="34" charset="0"/>
              <a:buNone/>
              <a:defRPr/>
            </a:pPr>
            <a:r>
              <a:rPr lang="en-US" altLang="zh-CN" sz="1200">
                <a:solidFill>
                  <a:srgbClr val="FFFFFF"/>
                </a:solidFill>
              </a:rPr>
              <a:t>www.cxtc.com</a:t>
            </a:r>
          </a:p>
        </p:txBody>
      </p:sp>
    </p:spTree>
    <p:extLst>
      <p:ext uri="{BB962C8B-B14F-4D97-AF65-F5344CB8AC3E}">
        <p14:creationId xmlns:p14="http://schemas.microsoft.com/office/powerpoint/2010/main" val="30978506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0057A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280532-81D7-40F1-ABF5-F0432B4C494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Rectangle 3">
            <a:extLst>
              <a:ext uri="{FF2B5EF4-FFF2-40B4-BE49-F238E27FC236}">
                <a16:creationId xmlns:a16="http://schemas.microsoft.com/office/drawing/2014/main" id="{5E931794-A04C-41FE-B4AD-63DA4AB199A3}"/>
              </a:ext>
            </a:extLst>
          </p:cNvPr>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Rectangle 4">
            <a:extLst>
              <a:ext uri="{FF2B5EF4-FFF2-40B4-BE49-F238E27FC236}">
                <a16:creationId xmlns:a16="http://schemas.microsoft.com/office/drawing/2014/main" id="{4472AB01-7C09-47B9-A7F7-95DA826B8C73}"/>
              </a:ext>
            </a:extLst>
          </p:cNvPr>
          <p:cNvSpPr>
            <a:spLocks noGrp="1" noChangeArrowheads="1"/>
          </p:cNvSpPr>
          <p:nvPr>
            <p:ph type="dt" sz="half" idx="2"/>
          </p:nvPr>
        </p:nvSpPr>
        <p:spPr bwMode="auto">
          <a:xfrm>
            <a:off x="609600" y="6245225"/>
            <a:ext cx="2844800" cy="47625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solidFill>
                  <a:srgbClr val="000000"/>
                </a:solidFill>
                <a:latin typeface="Arial" pitchFamily="34" charset="0"/>
              </a:defRPr>
            </a:lvl1pPr>
          </a:lstStyle>
          <a:p>
            <a:pPr fontAlgn="base">
              <a:spcBef>
                <a:spcPct val="0"/>
              </a:spcBef>
              <a:spcAft>
                <a:spcPct val="0"/>
              </a:spcAft>
              <a:defRPr/>
            </a:pPr>
            <a:r>
              <a:rPr lang="en-US" altLang="zh-CN"/>
              <a:t>2014-10-16</a:t>
            </a:r>
            <a:endParaRPr lang="en-US"/>
          </a:p>
        </p:txBody>
      </p:sp>
      <p:sp>
        <p:nvSpPr>
          <p:cNvPr id="3077" name="Rectangle 5">
            <a:extLst>
              <a:ext uri="{FF2B5EF4-FFF2-40B4-BE49-F238E27FC236}">
                <a16:creationId xmlns:a16="http://schemas.microsoft.com/office/drawing/2014/main" id="{16776ADC-4864-4DCF-B26E-50D6848E24B7}"/>
              </a:ext>
            </a:extLst>
          </p:cNvPr>
          <p:cNvSpPr>
            <a:spLocks noGrp="1" noChangeArrowheads="1"/>
          </p:cNvSpPr>
          <p:nvPr>
            <p:ph type="ftr" sz="quarter" idx="3"/>
          </p:nvPr>
        </p:nvSpPr>
        <p:spPr bwMode="auto">
          <a:xfrm>
            <a:off x="4165600" y="6245225"/>
            <a:ext cx="3860800" cy="47625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solidFill>
                  <a:srgbClr val="000000"/>
                </a:solidFill>
                <a:latin typeface="Arial" pitchFamily="34" charset="0"/>
              </a:defRPr>
            </a:lvl1pPr>
          </a:lstStyle>
          <a:p>
            <a:pPr fontAlgn="base">
              <a:spcBef>
                <a:spcPct val="0"/>
              </a:spcBef>
              <a:spcAft>
                <a:spcPct val="0"/>
              </a:spcAft>
              <a:defRPr/>
            </a:pPr>
            <a:endParaRPr lang="en-US"/>
          </a:p>
        </p:txBody>
      </p:sp>
      <p:pic>
        <p:nvPicPr>
          <p:cNvPr id="3078" name="Picture 6" descr="04封底logo">
            <a:extLst>
              <a:ext uri="{FF2B5EF4-FFF2-40B4-BE49-F238E27FC236}">
                <a16:creationId xmlns:a16="http://schemas.microsoft.com/office/drawing/2014/main" id="{3B3D98FF-D4B8-4B43-931F-6282C2BC428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4919" y="5978525"/>
            <a:ext cx="347133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1DA3BA97-8542-42C8-91A6-0B940AE68AC4}"/>
              </a:ext>
            </a:extLst>
          </p:cNvPr>
          <p:cNvSpPr txBox="1">
            <a:spLocks noChangeArrowheads="1"/>
          </p:cNvSpPr>
          <p:nvPr userDrawn="1"/>
        </p:nvSpPr>
        <p:spPr bwMode="auto">
          <a:xfrm>
            <a:off x="9937751" y="6249991"/>
            <a:ext cx="1919816" cy="274637"/>
          </a:xfrm>
          <a:prstGeom prst="rect">
            <a:avLst/>
          </a:prstGeom>
          <a:noFill/>
          <a:ln>
            <a:noFill/>
          </a:ln>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zh-CN" sz="1200" b="0" i="0" u="none" strike="noStrike" kern="1200" cap="none" spc="0" normalizeH="0" baseline="0" noProof="0">
                <a:ln>
                  <a:noFill/>
                </a:ln>
                <a:solidFill>
                  <a:srgbClr val="FFFFFF"/>
                </a:solidFill>
                <a:effectLst/>
                <a:uLnTx/>
                <a:uFillTx/>
                <a:latin typeface="Arial" pitchFamily="34" charset="0"/>
                <a:ea typeface="宋体" pitchFamily="2" charset="-122"/>
                <a:cs typeface="+mn-cs"/>
              </a:rPr>
              <a:t>www.cxtc.com</a:t>
            </a:r>
          </a:p>
        </p:txBody>
      </p:sp>
    </p:spTree>
    <p:extLst>
      <p:ext uri="{BB962C8B-B14F-4D97-AF65-F5344CB8AC3E}">
        <p14:creationId xmlns:p14="http://schemas.microsoft.com/office/powerpoint/2010/main" val="10841606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slideLayout" Target="../slideLayouts/slideLayout16.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png"/><Relationship Id="rId2" Type="http://schemas.openxmlformats.org/officeDocument/2006/relationships/image" Target="../media/image35.emf"/><Relationship Id="rId1" Type="http://schemas.openxmlformats.org/officeDocument/2006/relationships/slideLayout" Target="../slideLayouts/slideLayout16.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1">
            <a:extLst>
              <a:ext uri="{FF2B5EF4-FFF2-40B4-BE49-F238E27FC236}">
                <a16:creationId xmlns:a16="http://schemas.microsoft.com/office/drawing/2014/main" id="{57771C19-BC06-4133-9F3A-B216F0FD77C5}"/>
              </a:ext>
            </a:extLst>
          </p:cNvPr>
          <p:cNvSpPr txBox="1"/>
          <p:nvPr/>
        </p:nvSpPr>
        <p:spPr bwMode="auto">
          <a:xfrm>
            <a:off x="-290622" y="1896090"/>
            <a:ext cx="13028428" cy="1450910"/>
          </a:xfrm>
          <a:prstGeom prst="rect">
            <a:avLst/>
          </a:prstGeom>
          <a:noFill/>
          <a:ln>
            <a:noFill/>
          </a:ln>
          <a:effectLst/>
        </p:spPr>
        <p:txBody>
          <a:bodyPr wrap="square">
            <a:spAutoFit/>
          </a:bodyPr>
          <a:lstStyle/>
          <a:p>
            <a:pPr algn="ctr">
              <a:defRPr/>
            </a:pPr>
            <a:r>
              <a:rPr lang="en-US" altLang="zh-CN" sz="3800" b="1" spc="75" dirty="0">
                <a:solidFill>
                  <a:schemeClr val="tx2"/>
                </a:solidFill>
                <a:latin typeface="微软雅黑" panose="020B0503020204020204" pitchFamily="34" charset="-122"/>
                <a:ea typeface="微软雅黑" panose="020B0503020204020204" pitchFamily="34" charset="-122"/>
              </a:rPr>
              <a:t>Rare Earth Hydrogen Storage Alloy Industry </a:t>
            </a:r>
          </a:p>
          <a:p>
            <a:pPr algn="ctr">
              <a:lnSpc>
                <a:spcPct val="150000"/>
              </a:lnSpc>
              <a:defRPr/>
            </a:pPr>
            <a:r>
              <a:rPr lang="en-US" altLang="zh-CN" sz="3800" b="1" spc="75" dirty="0">
                <a:solidFill>
                  <a:schemeClr val="tx2"/>
                </a:solidFill>
                <a:latin typeface="微软雅黑" panose="020B0503020204020204" pitchFamily="34" charset="-122"/>
                <a:ea typeface="微软雅黑" panose="020B0503020204020204" pitchFamily="34" charset="-122"/>
              </a:rPr>
              <a:t>Current Situation &amp; Development Trend </a:t>
            </a:r>
            <a:endParaRPr lang="zh-CN" altLang="en-US" sz="3800" b="1" spc="75" dirty="0">
              <a:solidFill>
                <a:schemeClr val="tx2"/>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8468263C-F3FB-42AB-BA4D-1099E5EDAE33}"/>
              </a:ext>
            </a:extLst>
          </p:cNvPr>
          <p:cNvGrpSpPr/>
          <p:nvPr/>
        </p:nvGrpSpPr>
        <p:grpSpPr>
          <a:xfrm>
            <a:off x="2020936" y="4575023"/>
            <a:ext cx="7597985" cy="292388"/>
            <a:chOff x="6982802" y="5229200"/>
            <a:chExt cx="1721472" cy="292388"/>
          </a:xfrm>
        </p:grpSpPr>
        <p:sp>
          <p:nvSpPr>
            <p:cNvPr id="6" name="KSO_Shape">
              <a:extLst>
                <a:ext uri="{FF2B5EF4-FFF2-40B4-BE49-F238E27FC236}">
                  <a16:creationId xmlns:a16="http://schemas.microsoft.com/office/drawing/2014/main" id="{6F5242EE-E5C7-477F-9DF4-06422FD3DD4B}"/>
                </a:ext>
              </a:extLst>
            </p:cNvPr>
            <p:cNvSpPr>
              <a:spLocks/>
            </p:cNvSpPr>
            <p:nvPr/>
          </p:nvSpPr>
          <p:spPr bwMode="auto">
            <a:xfrm>
              <a:off x="6982802" y="5277356"/>
              <a:ext cx="88476" cy="20604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1300" b="1">
                <a:solidFill>
                  <a:srgbClr val="FFFFFF"/>
                </a:solidFill>
                <a:ea typeface="宋体" panose="02010600030101010101" pitchFamily="2" charset="-122"/>
              </a:endParaRPr>
            </a:p>
          </p:txBody>
        </p:sp>
        <p:grpSp>
          <p:nvGrpSpPr>
            <p:cNvPr id="7" name="组合 6">
              <a:extLst>
                <a:ext uri="{FF2B5EF4-FFF2-40B4-BE49-F238E27FC236}">
                  <a16:creationId xmlns:a16="http://schemas.microsoft.com/office/drawing/2014/main" id="{B9C70248-ADEE-41E1-85C8-EBCA473016FC}"/>
                </a:ext>
              </a:extLst>
            </p:cNvPr>
            <p:cNvGrpSpPr/>
            <p:nvPr/>
          </p:nvGrpSpPr>
          <p:grpSpPr>
            <a:xfrm>
              <a:off x="7092285" y="5229200"/>
              <a:ext cx="1611989" cy="292388"/>
              <a:chOff x="6046988" y="3947708"/>
              <a:chExt cx="2149036" cy="389799"/>
            </a:xfrm>
          </p:grpSpPr>
          <p:sp>
            <p:nvSpPr>
              <p:cNvPr id="8" name="TextBox 143">
                <a:extLst>
                  <a:ext uri="{FF2B5EF4-FFF2-40B4-BE49-F238E27FC236}">
                    <a16:creationId xmlns:a16="http://schemas.microsoft.com/office/drawing/2014/main" id="{BB5CCC18-E3CA-4507-A515-007321D6DDC0}"/>
                  </a:ext>
                </a:extLst>
              </p:cNvPr>
              <p:cNvSpPr txBox="1"/>
              <p:nvPr/>
            </p:nvSpPr>
            <p:spPr>
              <a:xfrm>
                <a:off x="6046988" y="3947708"/>
                <a:ext cx="2149036" cy="389799"/>
              </a:xfrm>
              <a:prstGeom prst="rect">
                <a:avLst/>
              </a:prstGeom>
            </p:spPr>
            <p:txBody>
              <a:bodyPr wrap="square">
                <a:spAutoFit/>
              </a:bodyPr>
              <a:lstStyle>
                <a:defPPr>
                  <a:defRPr lang="zh-CN"/>
                </a:defPPr>
                <a:lvl1pPr algn="ctr">
                  <a:defRPr sz="2800">
                    <a:solidFill>
                      <a:schemeClr val="bg1">
                        <a:lumMod val="50000"/>
                      </a:schemeClr>
                    </a:solidFill>
                    <a:latin typeface="幼圆" panose="02010509060101010101" pitchFamily="49" charset="-122"/>
                    <a:ea typeface="幼圆" panose="02010509060101010101" pitchFamily="49" charset="-122"/>
                  </a:defRPr>
                </a:lvl1pPr>
              </a:lstStyle>
              <a:p>
                <a:pPr algn="l"/>
                <a:r>
                  <a:rPr lang="en-US" altLang="zh-CN" sz="1300" b="1" dirty="0">
                    <a:latin typeface="Arial" panose="020B0604020202020204" pitchFamily="34" charset="0"/>
                    <a:cs typeface="Arial" panose="020B0604020202020204" pitchFamily="34" charset="0"/>
                  </a:rPr>
                  <a:t>Company: </a:t>
                </a:r>
                <a:r>
                  <a:rPr lang="de-DE" altLang="zh-CN" sz="1300" b="1" dirty="0">
                    <a:latin typeface="Arial" panose="020B0604020202020204" pitchFamily="34" charset="0"/>
                    <a:cs typeface="Arial" panose="020B0604020202020204" pitchFamily="34" charset="0"/>
                  </a:rPr>
                  <a:t>XTC Hydrogen Energy Science and Technology (Xiamen) Ltd.</a:t>
                </a:r>
                <a:endParaRPr lang="zh-CN" altLang="en-US" sz="1300" b="1" dirty="0">
                  <a:latin typeface="Arial" panose="020B0604020202020204" pitchFamily="34" charset="0"/>
                  <a:cs typeface="Arial" panose="020B0604020202020204" pitchFamily="34" charset="0"/>
                </a:endParaRPr>
              </a:p>
            </p:txBody>
          </p:sp>
          <p:cxnSp>
            <p:nvCxnSpPr>
              <p:cNvPr id="9" name="直接连接符 8">
                <a:extLst>
                  <a:ext uri="{FF2B5EF4-FFF2-40B4-BE49-F238E27FC236}">
                    <a16:creationId xmlns:a16="http://schemas.microsoft.com/office/drawing/2014/main" id="{49FBA49F-2067-49A8-9FF0-F45A9DC7C84E}"/>
                  </a:ext>
                </a:extLst>
              </p:cNvPr>
              <p:cNvCxnSpPr>
                <a:cxnSpLocks/>
              </p:cNvCxnSpPr>
              <p:nvPr/>
            </p:nvCxnSpPr>
            <p:spPr>
              <a:xfrm flipV="1">
                <a:off x="6071616" y="4314942"/>
                <a:ext cx="174330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0" name="KSO_Shape">
            <a:extLst>
              <a:ext uri="{FF2B5EF4-FFF2-40B4-BE49-F238E27FC236}">
                <a16:creationId xmlns:a16="http://schemas.microsoft.com/office/drawing/2014/main" id="{4901C61E-CF76-4BAD-872A-DE09F997E7DF}"/>
              </a:ext>
            </a:extLst>
          </p:cNvPr>
          <p:cNvSpPr>
            <a:spLocks/>
          </p:cNvSpPr>
          <p:nvPr/>
        </p:nvSpPr>
        <p:spPr bwMode="auto">
          <a:xfrm>
            <a:off x="2020947" y="4215922"/>
            <a:ext cx="162771" cy="20604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sz="1300" b="1">
              <a:solidFill>
                <a:srgbClr val="FFFFFF"/>
              </a:solidFill>
              <a:ea typeface="宋体" panose="02010600030101010101" pitchFamily="2" charset="-122"/>
            </a:endParaRPr>
          </a:p>
        </p:txBody>
      </p:sp>
      <p:grpSp>
        <p:nvGrpSpPr>
          <p:cNvPr id="11" name="组合 10">
            <a:extLst>
              <a:ext uri="{FF2B5EF4-FFF2-40B4-BE49-F238E27FC236}">
                <a16:creationId xmlns:a16="http://schemas.microsoft.com/office/drawing/2014/main" id="{5D4F64CA-B80A-4FEA-B04A-17A93A20851C}"/>
              </a:ext>
            </a:extLst>
          </p:cNvPr>
          <p:cNvGrpSpPr/>
          <p:nvPr/>
        </p:nvGrpSpPr>
        <p:grpSpPr>
          <a:xfrm>
            <a:off x="2222882" y="4173065"/>
            <a:ext cx="2129378" cy="492443"/>
            <a:chOff x="6046989" y="3947720"/>
            <a:chExt cx="2025473" cy="656505"/>
          </a:xfrm>
        </p:grpSpPr>
        <p:sp>
          <p:nvSpPr>
            <p:cNvPr id="12" name="TextBox 143">
              <a:extLst>
                <a:ext uri="{FF2B5EF4-FFF2-40B4-BE49-F238E27FC236}">
                  <a16:creationId xmlns:a16="http://schemas.microsoft.com/office/drawing/2014/main" id="{BF0DA0E9-2FA7-44C0-B144-7B2498B87281}"/>
                </a:ext>
              </a:extLst>
            </p:cNvPr>
            <p:cNvSpPr txBox="1"/>
            <p:nvPr/>
          </p:nvSpPr>
          <p:spPr>
            <a:xfrm>
              <a:off x="6046989" y="3947720"/>
              <a:ext cx="2025473" cy="656505"/>
            </a:xfrm>
            <a:prstGeom prst="rect">
              <a:avLst/>
            </a:prstGeom>
          </p:spPr>
          <p:txBody>
            <a:bodyPr wrap="square">
              <a:spAutoFit/>
            </a:bodyPr>
            <a:lstStyle>
              <a:defPPr>
                <a:defRPr lang="zh-CN"/>
              </a:defPPr>
              <a:lvl1pPr algn="ctr">
                <a:defRPr sz="2800">
                  <a:solidFill>
                    <a:schemeClr val="bg1">
                      <a:lumMod val="50000"/>
                    </a:schemeClr>
                  </a:solidFill>
                  <a:latin typeface="幼圆" panose="02010509060101010101" pitchFamily="49" charset="-122"/>
                  <a:ea typeface="幼圆" panose="02010509060101010101" pitchFamily="49" charset="-122"/>
                </a:defRPr>
              </a:lvl1pPr>
            </a:lstStyle>
            <a:p>
              <a:pPr algn="l"/>
              <a:r>
                <a:rPr lang="en-US" altLang="zh-CN" sz="1300" b="1" dirty="0">
                  <a:latin typeface="Arial" panose="020B0604020202020204" pitchFamily="34" charset="0"/>
                  <a:cs typeface="Arial" panose="020B0604020202020204" pitchFamily="34" charset="0"/>
                </a:rPr>
                <a:t>Presenter: </a:t>
              </a:r>
              <a:r>
                <a:rPr lang="en-US" altLang="zh-CN" sz="1300" b="1" dirty="0" err="1">
                  <a:latin typeface="Arial" panose="020B0604020202020204" pitchFamily="34" charset="0"/>
                  <a:cs typeface="Arial" panose="020B0604020202020204" pitchFamily="34" charset="0"/>
                </a:rPr>
                <a:t>Jinyu</a:t>
              </a:r>
              <a:r>
                <a:rPr lang="en-US" altLang="zh-CN" sz="1300" b="1" dirty="0">
                  <a:latin typeface="Arial" panose="020B0604020202020204" pitchFamily="34" charset="0"/>
                  <a:cs typeface="Arial" panose="020B0604020202020204" pitchFamily="34" charset="0"/>
                </a:rPr>
                <a:t> Li</a:t>
              </a:r>
              <a:endParaRPr lang="zh-CN" altLang="en-US" sz="1300" b="1" dirty="0">
                <a:latin typeface="Arial" panose="020B0604020202020204" pitchFamily="34" charset="0"/>
                <a:cs typeface="Arial" panose="020B0604020202020204" pitchFamily="34" charset="0"/>
              </a:endParaRPr>
            </a:p>
          </p:txBody>
        </p:sp>
        <p:cxnSp>
          <p:nvCxnSpPr>
            <p:cNvPr id="13" name="直接连接符 12">
              <a:extLst>
                <a:ext uri="{FF2B5EF4-FFF2-40B4-BE49-F238E27FC236}">
                  <a16:creationId xmlns:a16="http://schemas.microsoft.com/office/drawing/2014/main" id="{73A75164-8FBF-4C2E-A820-E1CBFCE8F3B1}"/>
                </a:ext>
              </a:extLst>
            </p:cNvPr>
            <p:cNvCxnSpPr/>
            <p:nvPr/>
          </p:nvCxnSpPr>
          <p:spPr>
            <a:xfrm>
              <a:off x="6118427" y="4280892"/>
              <a:ext cx="15841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4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10</a:t>
            </a:fld>
            <a:endParaRPr lang="zh-CN" altLang="en-US"/>
          </a:p>
        </p:txBody>
      </p:sp>
      <p:grpSp>
        <p:nvGrpSpPr>
          <p:cNvPr id="15" name="组合 14"/>
          <p:cNvGrpSpPr/>
          <p:nvPr/>
        </p:nvGrpSpPr>
        <p:grpSpPr>
          <a:xfrm>
            <a:off x="1402759" y="1873039"/>
            <a:ext cx="9715669" cy="2496740"/>
            <a:chOff x="2123728" y="1635646"/>
            <a:chExt cx="5611351" cy="1442009"/>
          </a:xfrm>
        </p:grpSpPr>
        <p:sp>
          <p:nvSpPr>
            <p:cNvPr id="16" name="TextBox 11"/>
            <p:cNvSpPr txBox="1"/>
            <p:nvPr/>
          </p:nvSpPr>
          <p:spPr>
            <a:xfrm>
              <a:off x="3711210" y="1950726"/>
              <a:ext cx="4023869" cy="959895"/>
            </a:xfrm>
            <a:prstGeom prst="rect">
              <a:avLst/>
            </a:prstGeom>
            <a:noFill/>
          </p:spPr>
          <p:txBody>
            <a:bodyPr wrap="square" rtlCol="0">
              <a:spAutoFit/>
            </a:bodyPr>
            <a:lstStyle/>
            <a:p>
              <a:pPr marL="0" lvl="1" algn="ctr" fontAlgn="base">
                <a:spcBef>
                  <a:spcPct val="0"/>
                </a:spcBef>
                <a:spcAft>
                  <a:spcPct val="0"/>
                </a:spcAft>
              </a:pPr>
              <a:r>
                <a:rPr lang="en-US" altLang="zh-CN" sz="3400" b="1" dirty="0">
                  <a:solidFill>
                    <a:schemeClr val="tx2"/>
                  </a:solidFill>
                  <a:latin typeface="Arial" panose="020B0604020202020204" pitchFamily="34" charset="0"/>
                  <a:ea typeface="微软雅黑"/>
                  <a:cs typeface="Arial" panose="020B0604020202020204" pitchFamily="34" charset="0"/>
                </a:rPr>
                <a:t>Current Situation</a:t>
              </a:r>
            </a:p>
            <a:p>
              <a:pPr marL="0" lvl="1" algn="ctr" fontAlgn="base">
                <a:spcBef>
                  <a:spcPct val="0"/>
                </a:spcBef>
                <a:spcAft>
                  <a:spcPct val="0"/>
                </a:spcAft>
              </a:pPr>
              <a:r>
                <a:rPr lang="en-US" altLang="zh-CN" sz="3400" b="1" dirty="0">
                  <a:solidFill>
                    <a:schemeClr val="tx2"/>
                  </a:solidFill>
                  <a:latin typeface="Arial" panose="020B0604020202020204" pitchFamily="34" charset="0"/>
                  <a:ea typeface="微软雅黑"/>
                  <a:cs typeface="Arial" panose="020B0604020202020204" pitchFamily="34" charset="0"/>
                </a:rPr>
                <a:t>- Hydrogen Storage Alloy Industry</a:t>
              </a: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a:solidFill>
                    <a:schemeClr val="tx2"/>
                  </a:solidFill>
                  <a:latin typeface="微软雅黑"/>
                  <a:ea typeface="微软雅黑"/>
                </a:rPr>
                <a:t>02</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331358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98648B04-EA19-409F-9F74-EB834D094438}"/>
              </a:ext>
            </a:extLst>
          </p:cNvPr>
          <p:cNvGrpSpPr/>
          <p:nvPr/>
        </p:nvGrpSpPr>
        <p:grpSpPr>
          <a:xfrm>
            <a:off x="897625" y="936592"/>
            <a:ext cx="4954093" cy="3735957"/>
            <a:chOff x="764996" y="659480"/>
            <a:chExt cx="8049725" cy="5506367"/>
          </a:xfrm>
        </p:grpSpPr>
        <p:pic>
          <p:nvPicPr>
            <p:cNvPr id="14" name="Picture 1" descr="H:\078b3efce18bbd2108244d12.jpg">
              <a:extLst>
                <a:ext uri="{FF2B5EF4-FFF2-40B4-BE49-F238E27FC236}">
                  <a16:creationId xmlns:a16="http://schemas.microsoft.com/office/drawing/2014/main" id="{A90940FA-1D44-4069-8A90-C61F2C597C1E}"/>
                </a:ext>
              </a:extLst>
            </p:cNvPr>
            <p:cNvPicPr>
              <a:picLocks noChangeAspect="1" noChangeArrowheads="1"/>
            </p:cNvPicPr>
            <p:nvPr/>
          </p:nvPicPr>
          <p:blipFill>
            <a:blip r:embed="rId2"/>
            <a:srcRect/>
            <a:stretch>
              <a:fillRect/>
            </a:stretch>
          </p:blipFill>
          <p:spPr bwMode="auto">
            <a:xfrm>
              <a:off x="764996" y="659480"/>
              <a:ext cx="7156075" cy="5506367"/>
            </a:xfrm>
            <a:prstGeom prst="rect">
              <a:avLst/>
            </a:prstGeom>
            <a:noFill/>
            <a:ln w="9525">
              <a:noFill/>
              <a:miter lim="800000"/>
              <a:headEnd/>
              <a:tailEnd/>
            </a:ln>
          </p:spPr>
        </p:pic>
        <p:sp>
          <p:nvSpPr>
            <p:cNvPr id="15" name="椭圆 14">
              <a:extLst>
                <a:ext uri="{FF2B5EF4-FFF2-40B4-BE49-F238E27FC236}">
                  <a16:creationId xmlns:a16="http://schemas.microsoft.com/office/drawing/2014/main" id="{EA917E85-50EE-4DC3-9464-47F537149DE6}"/>
                </a:ext>
              </a:extLst>
            </p:cNvPr>
            <p:cNvSpPr/>
            <p:nvPr/>
          </p:nvSpPr>
          <p:spPr>
            <a:xfrm>
              <a:off x="4600136" y="3459498"/>
              <a:ext cx="288925"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a:extLst>
                <a:ext uri="{FF2B5EF4-FFF2-40B4-BE49-F238E27FC236}">
                  <a16:creationId xmlns:a16="http://schemas.microsoft.com/office/drawing/2014/main" id="{BC50585C-9134-42FC-8790-6389F09CF2E3}"/>
                </a:ext>
              </a:extLst>
            </p:cNvPr>
            <p:cNvSpPr/>
            <p:nvPr/>
          </p:nvSpPr>
          <p:spPr>
            <a:xfrm>
              <a:off x="5782827" y="5036262"/>
              <a:ext cx="288925"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a:extLst>
                <a:ext uri="{FF2B5EF4-FFF2-40B4-BE49-F238E27FC236}">
                  <a16:creationId xmlns:a16="http://schemas.microsoft.com/office/drawing/2014/main" id="{5CD429B4-8C27-4A30-8AAE-3FE77A46FB09}"/>
                </a:ext>
              </a:extLst>
            </p:cNvPr>
            <p:cNvSpPr/>
            <p:nvPr/>
          </p:nvSpPr>
          <p:spPr>
            <a:xfrm>
              <a:off x="6860336" y="2445799"/>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a:extLst>
                <a:ext uri="{FF2B5EF4-FFF2-40B4-BE49-F238E27FC236}">
                  <a16:creationId xmlns:a16="http://schemas.microsoft.com/office/drawing/2014/main" id="{56F41003-AF68-4322-8233-0C5F5EEA5EE0}"/>
                </a:ext>
              </a:extLst>
            </p:cNvPr>
            <p:cNvSpPr/>
            <p:nvPr/>
          </p:nvSpPr>
          <p:spPr>
            <a:xfrm>
              <a:off x="5269194" y="2682876"/>
              <a:ext cx="287338" cy="287337"/>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圆角矩形标注 13">
              <a:extLst>
                <a:ext uri="{FF2B5EF4-FFF2-40B4-BE49-F238E27FC236}">
                  <a16:creationId xmlns:a16="http://schemas.microsoft.com/office/drawing/2014/main" id="{CC22D84D-D61B-46BE-BA91-E7DBFCFAB85A}"/>
                </a:ext>
              </a:extLst>
            </p:cNvPr>
            <p:cNvSpPr/>
            <p:nvPr/>
          </p:nvSpPr>
          <p:spPr>
            <a:xfrm>
              <a:off x="7053649" y="4294992"/>
              <a:ext cx="1189068" cy="438366"/>
            </a:xfrm>
            <a:prstGeom prst="wedgeRoundRectCallout">
              <a:avLst>
                <a:gd name="adj1" fmla="val -101197"/>
                <a:gd name="adj2" fmla="val 148524"/>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rgbClr val="FF0000"/>
                  </a:solidFill>
                  <a:effectLst>
                    <a:outerShdw blurRad="38100" dist="38100" dir="2700000" algn="tl">
                      <a:srgbClr val="000000">
                        <a:alpha val="43137"/>
                      </a:srgbClr>
                    </a:outerShdw>
                  </a:effectLst>
                  <a:latin typeface="+mn-ea"/>
                </a:rPr>
                <a:t>厦门钨业</a:t>
              </a:r>
            </a:p>
          </p:txBody>
        </p:sp>
        <p:sp>
          <p:nvSpPr>
            <p:cNvPr id="20" name="圆角矩形标注 14">
              <a:extLst>
                <a:ext uri="{FF2B5EF4-FFF2-40B4-BE49-F238E27FC236}">
                  <a16:creationId xmlns:a16="http://schemas.microsoft.com/office/drawing/2014/main" id="{930A8BB9-F955-4DB4-930A-253B00463D08}"/>
                </a:ext>
              </a:extLst>
            </p:cNvPr>
            <p:cNvSpPr/>
            <p:nvPr/>
          </p:nvSpPr>
          <p:spPr>
            <a:xfrm>
              <a:off x="7282386" y="2020879"/>
              <a:ext cx="827087" cy="360000"/>
            </a:xfrm>
            <a:prstGeom prst="wedgeRoundRectCallout">
              <a:avLst>
                <a:gd name="adj1" fmla="val -66870"/>
                <a:gd name="adj2" fmla="val 99538"/>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鑫普</a:t>
              </a:r>
            </a:p>
          </p:txBody>
        </p:sp>
        <p:sp>
          <p:nvSpPr>
            <p:cNvPr id="21" name="圆角矩形标注 15">
              <a:extLst>
                <a:ext uri="{FF2B5EF4-FFF2-40B4-BE49-F238E27FC236}">
                  <a16:creationId xmlns:a16="http://schemas.microsoft.com/office/drawing/2014/main" id="{DFDF78BD-2F1D-4A26-8F09-7CC558999512}"/>
                </a:ext>
              </a:extLst>
            </p:cNvPr>
            <p:cNvSpPr/>
            <p:nvPr/>
          </p:nvSpPr>
          <p:spPr>
            <a:xfrm>
              <a:off x="5671739" y="1777392"/>
              <a:ext cx="1256510" cy="360000"/>
            </a:xfrm>
            <a:prstGeom prst="wedgeRoundRectCallout">
              <a:avLst>
                <a:gd name="adj1" fmla="val -16526"/>
                <a:gd name="adj2" fmla="val 153319"/>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北京浩运</a:t>
              </a:r>
            </a:p>
          </p:txBody>
        </p:sp>
        <p:sp>
          <p:nvSpPr>
            <p:cNvPr id="22" name="圆角矩形标注 17">
              <a:extLst>
                <a:ext uri="{FF2B5EF4-FFF2-40B4-BE49-F238E27FC236}">
                  <a16:creationId xmlns:a16="http://schemas.microsoft.com/office/drawing/2014/main" id="{9D643F25-5C6B-4035-B954-3EBE7DA098E4}"/>
                </a:ext>
              </a:extLst>
            </p:cNvPr>
            <p:cNvSpPr/>
            <p:nvPr/>
          </p:nvSpPr>
          <p:spPr>
            <a:xfrm>
              <a:off x="7404224" y="3683249"/>
              <a:ext cx="1410497" cy="360000"/>
            </a:xfrm>
            <a:prstGeom prst="wedgeRoundRectCallout">
              <a:avLst>
                <a:gd name="adj1" fmla="val -120475"/>
                <a:gd name="adj2" fmla="val 4137"/>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宁波申江</a:t>
              </a:r>
            </a:p>
          </p:txBody>
        </p:sp>
        <p:sp>
          <p:nvSpPr>
            <p:cNvPr id="23" name="圆角矩形标注 18">
              <a:extLst>
                <a:ext uri="{FF2B5EF4-FFF2-40B4-BE49-F238E27FC236}">
                  <a16:creationId xmlns:a16="http://schemas.microsoft.com/office/drawing/2014/main" id="{D34D8380-5837-4F1D-BFD1-FC97D59CA983}"/>
                </a:ext>
              </a:extLst>
            </p:cNvPr>
            <p:cNvSpPr/>
            <p:nvPr/>
          </p:nvSpPr>
          <p:spPr>
            <a:xfrm>
              <a:off x="5461005" y="5569484"/>
              <a:ext cx="2460066" cy="360000"/>
            </a:xfrm>
            <a:prstGeom prst="wedgeRoundRectCallout">
              <a:avLst>
                <a:gd name="adj1" fmla="val -21074"/>
                <a:gd name="adj2" fmla="val -111693"/>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达博文、中山天骄</a:t>
              </a:r>
            </a:p>
          </p:txBody>
        </p:sp>
        <p:sp>
          <p:nvSpPr>
            <p:cNvPr id="24" name="圆角矩形标注 19">
              <a:extLst>
                <a:ext uri="{FF2B5EF4-FFF2-40B4-BE49-F238E27FC236}">
                  <a16:creationId xmlns:a16="http://schemas.microsoft.com/office/drawing/2014/main" id="{43627D9E-5372-432A-B3FE-4831242C2A40}"/>
                </a:ext>
              </a:extLst>
            </p:cNvPr>
            <p:cNvSpPr/>
            <p:nvPr/>
          </p:nvSpPr>
          <p:spPr>
            <a:xfrm>
              <a:off x="3849053" y="2187085"/>
              <a:ext cx="1701288" cy="360000"/>
            </a:xfrm>
            <a:prstGeom prst="wedgeRoundRectCallout">
              <a:avLst>
                <a:gd name="adj1" fmla="val 40905"/>
                <a:gd name="adj2" fmla="val 116179"/>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稀奥科、三德</a:t>
              </a:r>
            </a:p>
          </p:txBody>
        </p:sp>
        <p:sp>
          <p:nvSpPr>
            <p:cNvPr id="25" name="圆角矩形标注 20">
              <a:extLst>
                <a:ext uri="{FF2B5EF4-FFF2-40B4-BE49-F238E27FC236}">
                  <a16:creationId xmlns:a16="http://schemas.microsoft.com/office/drawing/2014/main" id="{4A2B2C11-726B-4F63-833D-F554F9F3E609}"/>
                </a:ext>
              </a:extLst>
            </p:cNvPr>
            <p:cNvSpPr/>
            <p:nvPr/>
          </p:nvSpPr>
          <p:spPr>
            <a:xfrm>
              <a:off x="2771800" y="3052664"/>
              <a:ext cx="1972798" cy="360000"/>
            </a:xfrm>
            <a:prstGeom prst="wedgeRoundRectCallout">
              <a:avLst>
                <a:gd name="adj1" fmla="val 67886"/>
                <a:gd name="adj2" fmla="val 82333"/>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甘肃稀土金科</a:t>
              </a:r>
            </a:p>
          </p:txBody>
        </p:sp>
        <p:sp>
          <p:nvSpPr>
            <p:cNvPr id="26" name="椭圆 25">
              <a:extLst>
                <a:ext uri="{FF2B5EF4-FFF2-40B4-BE49-F238E27FC236}">
                  <a16:creationId xmlns:a16="http://schemas.microsoft.com/office/drawing/2014/main" id="{B4F473CC-7250-43F3-91F0-AA20B2FB4CAB}"/>
                </a:ext>
              </a:extLst>
            </p:cNvPr>
            <p:cNvSpPr/>
            <p:nvPr/>
          </p:nvSpPr>
          <p:spPr>
            <a:xfrm>
              <a:off x="6156325" y="4733358"/>
              <a:ext cx="287338"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标注 23">
              <a:extLst>
                <a:ext uri="{FF2B5EF4-FFF2-40B4-BE49-F238E27FC236}">
                  <a16:creationId xmlns:a16="http://schemas.microsoft.com/office/drawing/2014/main" id="{A1ED68DD-8B45-4385-9993-F0E33D6C290A}"/>
                </a:ext>
              </a:extLst>
            </p:cNvPr>
            <p:cNvSpPr/>
            <p:nvPr/>
          </p:nvSpPr>
          <p:spPr>
            <a:xfrm>
              <a:off x="4692528" y="3888178"/>
              <a:ext cx="1184278" cy="360000"/>
            </a:xfrm>
            <a:prstGeom prst="wedgeRoundRectCallout">
              <a:avLst>
                <a:gd name="adj1" fmla="val 67545"/>
                <a:gd name="adj2" fmla="val 91967"/>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江钨浩运</a:t>
              </a:r>
            </a:p>
          </p:txBody>
        </p:sp>
        <p:sp>
          <p:nvSpPr>
            <p:cNvPr id="28" name="椭圆 27">
              <a:extLst>
                <a:ext uri="{FF2B5EF4-FFF2-40B4-BE49-F238E27FC236}">
                  <a16:creationId xmlns:a16="http://schemas.microsoft.com/office/drawing/2014/main" id="{CAB14AD5-89DB-46A6-8C87-B976B9501786}"/>
                </a:ext>
              </a:extLst>
            </p:cNvPr>
            <p:cNvSpPr/>
            <p:nvPr/>
          </p:nvSpPr>
          <p:spPr>
            <a:xfrm>
              <a:off x="6084094" y="2800470"/>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a:extLst>
                <a:ext uri="{FF2B5EF4-FFF2-40B4-BE49-F238E27FC236}">
                  <a16:creationId xmlns:a16="http://schemas.microsoft.com/office/drawing/2014/main" id="{2B8AE1C8-07BD-4C8F-A77D-721AEFA04E6C}"/>
                </a:ext>
              </a:extLst>
            </p:cNvPr>
            <p:cNvSpPr/>
            <p:nvPr/>
          </p:nvSpPr>
          <p:spPr>
            <a:xfrm>
              <a:off x="6463936" y="3924509"/>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圆角矩形标注 26">
              <a:extLst>
                <a:ext uri="{FF2B5EF4-FFF2-40B4-BE49-F238E27FC236}">
                  <a16:creationId xmlns:a16="http://schemas.microsoft.com/office/drawing/2014/main" id="{E0EF2526-529B-4FD1-B8BE-694B32CE615E}"/>
                </a:ext>
              </a:extLst>
            </p:cNvPr>
            <p:cNvSpPr/>
            <p:nvPr/>
          </p:nvSpPr>
          <p:spPr>
            <a:xfrm>
              <a:off x="7337967" y="2955035"/>
              <a:ext cx="1410497" cy="360000"/>
            </a:xfrm>
            <a:prstGeom prst="wedgeRoundRectCallout">
              <a:avLst>
                <a:gd name="adj1" fmla="val -120475"/>
                <a:gd name="adj2" fmla="val 4137"/>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徽山钢研</a:t>
              </a:r>
            </a:p>
          </p:txBody>
        </p:sp>
        <p:sp>
          <p:nvSpPr>
            <p:cNvPr id="31" name="圆角矩形标注 27">
              <a:extLst>
                <a:ext uri="{FF2B5EF4-FFF2-40B4-BE49-F238E27FC236}">
                  <a16:creationId xmlns:a16="http://schemas.microsoft.com/office/drawing/2014/main" id="{1462F39B-5020-4928-8E47-505E07BAEFDC}"/>
                </a:ext>
              </a:extLst>
            </p:cNvPr>
            <p:cNvSpPr/>
            <p:nvPr/>
          </p:nvSpPr>
          <p:spPr>
            <a:xfrm>
              <a:off x="2267744" y="3603167"/>
              <a:ext cx="1972798" cy="360000"/>
            </a:xfrm>
            <a:prstGeom prst="wedgeRoundRectCallout">
              <a:avLst>
                <a:gd name="adj1" fmla="val 67886"/>
                <a:gd name="adj2" fmla="val 82333"/>
                <a:gd name="adj3" fmla="val 16667"/>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800" b="1" dirty="0">
                  <a:solidFill>
                    <a:schemeClr val="tx1"/>
                  </a:solidFill>
                  <a:latin typeface="+mn-ea"/>
                </a:rPr>
                <a:t>和盛源</a:t>
              </a:r>
            </a:p>
          </p:txBody>
        </p:sp>
        <p:sp>
          <p:nvSpPr>
            <p:cNvPr id="32" name="椭圆 31">
              <a:extLst>
                <a:ext uri="{FF2B5EF4-FFF2-40B4-BE49-F238E27FC236}">
                  <a16:creationId xmlns:a16="http://schemas.microsoft.com/office/drawing/2014/main" id="{E5402449-8F68-4D12-856E-1B27E3E1EBE1}"/>
                </a:ext>
              </a:extLst>
            </p:cNvPr>
            <p:cNvSpPr/>
            <p:nvPr/>
          </p:nvSpPr>
          <p:spPr>
            <a:xfrm>
              <a:off x="5876806" y="4211847"/>
              <a:ext cx="287338"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椭圆 32">
              <a:extLst>
                <a:ext uri="{FF2B5EF4-FFF2-40B4-BE49-F238E27FC236}">
                  <a16:creationId xmlns:a16="http://schemas.microsoft.com/office/drawing/2014/main" id="{488A5C06-2340-45AB-9DB5-1B4B458F48C7}"/>
                </a:ext>
              </a:extLst>
            </p:cNvPr>
            <p:cNvSpPr/>
            <p:nvPr/>
          </p:nvSpPr>
          <p:spPr>
            <a:xfrm>
              <a:off x="4283968" y="4004171"/>
              <a:ext cx="287338" cy="28892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椭圆 33">
              <a:extLst>
                <a:ext uri="{FF2B5EF4-FFF2-40B4-BE49-F238E27FC236}">
                  <a16:creationId xmlns:a16="http://schemas.microsoft.com/office/drawing/2014/main" id="{6AB7F9E7-F731-454A-AE8C-AE15A1E215D6}"/>
                </a:ext>
              </a:extLst>
            </p:cNvPr>
            <p:cNvSpPr/>
            <p:nvPr/>
          </p:nvSpPr>
          <p:spPr>
            <a:xfrm>
              <a:off x="5859780" y="2500115"/>
              <a:ext cx="287338" cy="28733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5" name="组合 34">
            <a:extLst>
              <a:ext uri="{FF2B5EF4-FFF2-40B4-BE49-F238E27FC236}">
                <a16:creationId xmlns:a16="http://schemas.microsoft.com/office/drawing/2014/main" id="{453ADC62-4608-416F-BB75-3A099E1FD328}"/>
              </a:ext>
            </a:extLst>
          </p:cNvPr>
          <p:cNvGrpSpPr/>
          <p:nvPr/>
        </p:nvGrpSpPr>
        <p:grpSpPr>
          <a:xfrm>
            <a:off x="6455512" y="1162832"/>
            <a:ext cx="4622235" cy="3349350"/>
            <a:chOff x="414338" y="1020762"/>
            <a:chExt cx="8601739" cy="4251325"/>
          </a:xfrm>
        </p:grpSpPr>
        <p:pic>
          <p:nvPicPr>
            <p:cNvPr id="36" name="图片 6">
              <a:extLst>
                <a:ext uri="{FF2B5EF4-FFF2-40B4-BE49-F238E27FC236}">
                  <a16:creationId xmlns:a16="http://schemas.microsoft.com/office/drawing/2014/main" id="{B7AE997D-9242-4512-991E-2A987BD4260B}"/>
                </a:ext>
              </a:extLst>
            </p:cNvPr>
            <p:cNvPicPr>
              <a:picLocks noChangeAspect="1"/>
            </p:cNvPicPr>
            <p:nvPr/>
          </p:nvPicPr>
          <p:blipFill>
            <a:blip r:embed="rId3"/>
            <a:stretch>
              <a:fillRect/>
            </a:stretch>
          </p:blipFill>
          <p:spPr>
            <a:xfrm>
              <a:off x="2174875" y="1020762"/>
              <a:ext cx="4507865" cy="4251325"/>
            </a:xfrm>
            <a:prstGeom prst="rect">
              <a:avLst/>
            </a:prstGeom>
            <a:noFill/>
            <a:ln w="9525">
              <a:noFill/>
            </a:ln>
          </p:spPr>
        </p:pic>
        <p:sp>
          <p:nvSpPr>
            <p:cNvPr id="37" name="线形标注 1 16">
              <a:extLst>
                <a:ext uri="{FF2B5EF4-FFF2-40B4-BE49-F238E27FC236}">
                  <a16:creationId xmlns:a16="http://schemas.microsoft.com/office/drawing/2014/main" id="{0BD0B976-58F6-40A7-86E4-BF5261E8CBE1}"/>
                </a:ext>
              </a:extLst>
            </p:cNvPr>
            <p:cNvSpPr/>
            <p:nvPr/>
          </p:nvSpPr>
          <p:spPr>
            <a:xfrm>
              <a:off x="6244470" y="2299752"/>
              <a:ext cx="1255383" cy="431800"/>
            </a:xfrm>
            <a:prstGeom prst="borderCallout1">
              <a:avLst>
                <a:gd name="adj1" fmla="val 18750"/>
                <a:gd name="adj2" fmla="val -8333"/>
                <a:gd name="adj3" fmla="val 140735"/>
                <a:gd name="adj4" fmla="val -7625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700" b="1" dirty="0">
                  <a:solidFill>
                    <a:schemeClr val="tx1"/>
                  </a:solidFill>
                  <a:latin typeface="微软雅黑" panose="020B0503020204020204" charset="-122"/>
                  <a:ea typeface="微软雅黑" panose="020B0503020204020204" charset="-122"/>
                </a:rPr>
                <a:t>日本重化学工业（</a:t>
              </a:r>
              <a:r>
                <a:rPr lang="en-US" altLang="zh-CN" sz="700" b="1" dirty="0">
                  <a:solidFill>
                    <a:schemeClr val="tx1"/>
                  </a:solidFill>
                  <a:latin typeface="微软雅黑" panose="020B0503020204020204" charset="-122"/>
                  <a:ea typeface="微软雅黑" panose="020B0503020204020204" charset="-122"/>
                </a:rPr>
                <a:t>JMC</a:t>
              </a:r>
              <a:r>
                <a:rPr lang="zh-CN" altLang="en-US" sz="700" b="1" dirty="0">
                  <a:solidFill>
                    <a:schemeClr val="tx1"/>
                  </a:solidFill>
                  <a:latin typeface="微软雅黑" panose="020B0503020204020204" charset="-122"/>
                  <a:ea typeface="微软雅黑" panose="020B0503020204020204" charset="-122"/>
                </a:rPr>
                <a:t>）</a:t>
              </a:r>
            </a:p>
          </p:txBody>
        </p:sp>
        <p:sp>
          <p:nvSpPr>
            <p:cNvPr id="38" name="线形标注 1 17">
              <a:extLst>
                <a:ext uri="{FF2B5EF4-FFF2-40B4-BE49-F238E27FC236}">
                  <a16:creationId xmlns:a16="http://schemas.microsoft.com/office/drawing/2014/main" id="{E2BE89CF-4CF0-4815-A39B-5FC033E5BC19}"/>
                </a:ext>
              </a:extLst>
            </p:cNvPr>
            <p:cNvSpPr/>
            <p:nvPr/>
          </p:nvSpPr>
          <p:spPr>
            <a:xfrm>
              <a:off x="7135366" y="3537902"/>
              <a:ext cx="1880711" cy="605979"/>
            </a:xfrm>
            <a:prstGeom prst="borderCallout1">
              <a:avLst>
                <a:gd name="adj1" fmla="val 18750"/>
                <a:gd name="adj2" fmla="val -8333"/>
                <a:gd name="adj3" fmla="val -56250"/>
                <a:gd name="adj4" fmla="val -9512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zh-CN" altLang="en-US" sz="700" b="1" dirty="0">
                  <a:solidFill>
                    <a:schemeClr val="tx1"/>
                  </a:solidFill>
                  <a:latin typeface="微软雅黑" panose="020B0503020204020204" charset="-122"/>
                  <a:ea typeface="微软雅黑" panose="020B0503020204020204" charset="-122"/>
                </a:rPr>
                <a:t>新日本電工</a:t>
              </a:r>
              <a:r>
                <a:rPr lang="en-US" altLang="zh-CN" sz="700" b="1" dirty="0">
                  <a:solidFill>
                    <a:schemeClr val="tx1"/>
                  </a:solidFill>
                  <a:latin typeface="微软雅黑" panose="020B0503020204020204" charset="-122"/>
                  <a:ea typeface="微软雅黑" panose="020B0503020204020204" charset="-122"/>
                </a:rPr>
                <a:t>[Nippon Denko]</a:t>
              </a:r>
              <a:r>
                <a:rPr lang="zh-CN" altLang="en-US" sz="700" b="1" dirty="0">
                  <a:solidFill>
                    <a:schemeClr val="tx1"/>
                  </a:solidFill>
                  <a:latin typeface="微软雅黑" panose="020B0503020204020204" charset="-122"/>
                  <a:ea typeface="微软雅黑" panose="020B0503020204020204" charset="-122"/>
                </a:rPr>
                <a:t>旧中央电器（</a:t>
              </a:r>
              <a:r>
                <a:rPr lang="en-US" altLang="zh-CN" sz="700" b="1" dirty="0">
                  <a:solidFill>
                    <a:schemeClr val="tx1"/>
                  </a:solidFill>
                  <a:latin typeface="微软雅黑" panose="020B0503020204020204" charset="-122"/>
                  <a:ea typeface="微软雅黑" panose="020B0503020204020204" charset="-122"/>
                </a:rPr>
                <a:t>CDK</a:t>
              </a:r>
              <a:r>
                <a:rPr lang="zh-CN" altLang="en-US" sz="700" b="1" dirty="0">
                  <a:solidFill>
                    <a:schemeClr val="tx1"/>
                  </a:solidFill>
                  <a:latin typeface="微软雅黑" panose="020B0503020204020204" charset="-122"/>
                  <a:ea typeface="微软雅黑" panose="020B0503020204020204" charset="-122"/>
                </a:rPr>
                <a:t>）</a:t>
              </a:r>
              <a:r>
                <a:rPr lang="en-US" altLang="zh-CN" sz="700" b="1" dirty="0">
                  <a:solidFill>
                    <a:schemeClr val="tx1"/>
                  </a:solidFill>
                  <a:latin typeface="微软雅黑" panose="020B0503020204020204" charset="-122"/>
                  <a:ea typeface="微软雅黑" panose="020B0503020204020204" charset="-122"/>
                </a:rPr>
                <a:t> </a:t>
              </a:r>
              <a:endParaRPr lang="zh-CN" altLang="en-US" sz="700" b="1" dirty="0">
                <a:solidFill>
                  <a:schemeClr val="tx1"/>
                </a:solidFill>
                <a:latin typeface="微软雅黑" panose="020B0503020204020204" charset="-122"/>
                <a:ea typeface="微软雅黑" panose="020B0503020204020204" charset="-122"/>
              </a:endParaRPr>
            </a:p>
          </p:txBody>
        </p:sp>
        <p:sp>
          <p:nvSpPr>
            <p:cNvPr id="39" name="线形标注 1 18">
              <a:extLst>
                <a:ext uri="{FF2B5EF4-FFF2-40B4-BE49-F238E27FC236}">
                  <a16:creationId xmlns:a16="http://schemas.microsoft.com/office/drawing/2014/main" id="{B673FAFD-4C6C-4716-8EB2-D37A904318AF}"/>
                </a:ext>
              </a:extLst>
            </p:cNvPr>
            <p:cNvSpPr/>
            <p:nvPr/>
          </p:nvSpPr>
          <p:spPr>
            <a:xfrm>
              <a:off x="414338" y="4418013"/>
              <a:ext cx="1836738" cy="431800"/>
            </a:xfrm>
            <a:prstGeom prst="borderCallout1">
              <a:avLst>
                <a:gd name="adj1" fmla="val 52886"/>
                <a:gd name="adj2" fmla="val 101243"/>
                <a:gd name="adj3" fmla="val -71103"/>
                <a:gd name="adj4" fmla="val 1701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b="1" dirty="0">
                  <a:solidFill>
                    <a:schemeClr val="tx1"/>
                  </a:solidFill>
                  <a:latin typeface="微软雅黑" panose="020B0503020204020204" charset="-122"/>
                  <a:ea typeface="微软雅黑" panose="020B0503020204020204" charset="-122"/>
                </a:rPr>
                <a:t>三井金属矿业</a:t>
              </a:r>
            </a:p>
          </p:txBody>
        </p:sp>
        <p:sp>
          <p:nvSpPr>
            <p:cNvPr id="40" name="线形标注 1 19">
              <a:extLst>
                <a:ext uri="{FF2B5EF4-FFF2-40B4-BE49-F238E27FC236}">
                  <a16:creationId xmlns:a16="http://schemas.microsoft.com/office/drawing/2014/main" id="{1BB1669A-D3D6-4B80-98D5-9121D78CEAB3}"/>
                </a:ext>
              </a:extLst>
            </p:cNvPr>
            <p:cNvSpPr/>
            <p:nvPr/>
          </p:nvSpPr>
          <p:spPr>
            <a:xfrm>
              <a:off x="414338" y="3500438"/>
              <a:ext cx="1836738" cy="433388"/>
            </a:xfrm>
            <a:prstGeom prst="borderCallout1">
              <a:avLst>
                <a:gd name="adj1" fmla="val 52886"/>
                <a:gd name="adj2" fmla="val 101243"/>
                <a:gd name="adj3" fmla="val 106300"/>
                <a:gd name="adj4" fmla="val 19559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solidFill>
                    <a:schemeClr val="tx1"/>
                  </a:solidFill>
                  <a:latin typeface="微软雅黑" panose="020B0503020204020204" charset="-122"/>
                  <a:ea typeface="微软雅黑" panose="020B0503020204020204" charset="-122"/>
                </a:rPr>
                <a:t>三德（研发）</a:t>
              </a:r>
            </a:p>
          </p:txBody>
        </p:sp>
      </p:grpSp>
      <p:sp>
        <p:nvSpPr>
          <p:cNvPr id="41" name="矩形 40">
            <a:extLst>
              <a:ext uri="{FF2B5EF4-FFF2-40B4-BE49-F238E27FC236}">
                <a16:creationId xmlns:a16="http://schemas.microsoft.com/office/drawing/2014/main" id="{AB0C1C01-61A1-4B17-931C-CE914C05DD3D}"/>
              </a:ext>
            </a:extLst>
          </p:cNvPr>
          <p:cNvSpPr/>
          <p:nvPr/>
        </p:nvSpPr>
        <p:spPr>
          <a:xfrm>
            <a:off x="129988" y="4779283"/>
            <a:ext cx="12062012" cy="1261884"/>
          </a:xfrm>
          <a:prstGeom prst="rect">
            <a:avLst/>
          </a:prstGeom>
        </p:spPr>
        <p:txBody>
          <a:bodyPr wrap="square">
            <a:spAutoFit/>
          </a:bodyPr>
          <a:lstStyle/>
          <a:p>
            <a:pPr marL="342900" indent="-342900">
              <a:buFont typeface="Wingdings" panose="05000000000000000000" pitchFamily="2" charset="2"/>
              <a:buChar char="u"/>
            </a:pPr>
            <a:r>
              <a:rPr lang="en-US" altLang="zh-CN" sz="2000" b="1" dirty="0">
                <a:latin typeface="Arial" panose="020B0604020202020204" pitchFamily="34" charset="0"/>
                <a:ea typeface="微软雅黑" pitchFamily="34" charset="-122"/>
                <a:cs typeface="Arial" panose="020B0604020202020204" pitchFamily="34" charset="0"/>
              </a:rPr>
              <a:t>There are many producers of hydrogen storage alloy in China with a total production capacity of more than 250,000t, bringing excess capacity.</a:t>
            </a:r>
          </a:p>
          <a:p>
            <a:pPr marL="342900" indent="-342900">
              <a:buFont typeface="Wingdings" panose="05000000000000000000" pitchFamily="2" charset="2"/>
              <a:buChar char="u"/>
            </a:pPr>
            <a:r>
              <a:rPr lang="en-US" altLang="zh-CN" b="1" dirty="0">
                <a:latin typeface="Arial" panose="020B0604020202020204" pitchFamily="34" charset="0"/>
                <a:ea typeface="微软雅黑" pitchFamily="34" charset="-122"/>
                <a:cs typeface="Arial" panose="020B0604020202020204" pitchFamily="34" charset="0"/>
              </a:rPr>
              <a:t>There are only three producers of hydrogen storage alloy in Japan, with a production capacity of more than 3,000t each contributing to a total capacity of about 15,000t. The capacity utilization rate is high.</a:t>
            </a:r>
          </a:p>
        </p:txBody>
      </p:sp>
      <p:sp>
        <p:nvSpPr>
          <p:cNvPr id="42" name="标题 1"/>
          <p:cNvSpPr txBox="1">
            <a:spLocks/>
          </p:cNvSpPr>
          <p:nvPr/>
        </p:nvSpPr>
        <p:spPr>
          <a:xfrm>
            <a:off x="455305" y="204701"/>
            <a:ext cx="11149507" cy="524217"/>
          </a:xfrm>
          <a:prstGeom prst="rect">
            <a:avLst/>
          </a:prstGeom>
        </p:spPr>
        <p:txBody>
          <a:bodyPr anchor="ctr">
            <a:noAutofit/>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300" b="1" dirty="0">
                <a:solidFill>
                  <a:srgbClr val="004E9D"/>
                </a:solidFill>
                <a:latin typeface="Arial" panose="020B0604020202020204" pitchFamily="34" charset="0"/>
                <a:ea typeface="微软雅黑" panose="020B0503020204020204" pitchFamily="34" charset="-122"/>
                <a:cs typeface="Arial" panose="020B0604020202020204" pitchFamily="34" charset="0"/>
              </a:rPr>
              <a:t>2.1 Major Rare Earth Hydrogen Storage Alloy Producers at Home and Abroad</a:t>
            </a:r>
            <a:endParaRPr lang="zh-CN" altLang="en-US" sz="23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42478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1C1119E-7716-4C24-B069-19E762B55B13}"/>
              </a:ext>
            </a:extLst>
          </p:cNvPr>
          <p:cNvGrpSpPr/>
          <p:nvPr/>
        </p:nvGrpSpPr>
        <p:grpSpPr>
          <a:xfrm>
            <a:off x="1347396" y="1056922"/>
            <a:ext cx="8759131" cy="3905751"/>
            <a:chOff x="990071" y="1781250"/>
            <a:chExt cx="8117397" cy="4132262"/>
          </a:xfrm>
        </p:grpSpPr>
        <p:sp>
          <p:nvSpPr>
            <p:cNvPr id="7" name="AutoShape 7">
              <a:extLst>
                <a:ext uri="{FF2B5EF4-FFF2-40B4-BE49-F238E27FC236}">
                  <a16:creationId xmlns:a16="http://schemas.microsoft.com/office/drawing/2014/main" id="{1C3D9C74-AA17-4FB9-9D08-F431FE43A975}"/>
                </a:ext>
              </a:extLst>
            </p:cNvPr>
            <p:cNvSpPr>
              <a:spLocks noChangeArrowheads="1"/>
            </p:cNvSpPr>
            <p:nvPr/>
          </p:nvSpPr>
          <p:spPr bwMode="auto">
            <a:xfrm>
              <a:off x="3436408" y="3868812"/>
              <a:ext cx="1517650" cy="1323975"/>
            </a:xfrm>
            <a:prstGeom prst="hexagon">
              <a:avLst>
                <a:gd name="adj" fmla="val 28652"/>
                <a:gd name="vf" fmla="val 115470"/>
              </a:avLst>
            </a:prstGeom>
            <a:noFill/>
            <a:ln w="19050">
              <a:solidFill>
                <a:srgbClr val="000000"/>
              </a:solidFill>
              <a:miter lim="800000"/>
              <a:headEnd/>
              <a:tailEnd/>
            </a:ln>
          </p:spPr>
          <p:txBody>
            <a:bodyPr anchor="ctr"/>
            <a:lstStyle/>
            <a:p>
              <a:pPr marL="0" lvl="2" algn="ctr" fontAlgn="ctr">
                <a:buClr>
                  <a:srgbClr val="FF0000"/>
                </a:buClr>
                <a:buSzPct val="70000"/>
                <a:buFont typeface="Wingdings" pitchFamily="2" charset="2"/>
                <a:buChar char="u"/>
                <a:tabLst>
                  <a:tab pos="136525" algn="l"/>
                </a:tabLst>
              </a:pPr>
              <a:endParaRPr lang="zh-CN" altLang="en-US" dirty="0"/>
            </a:p>
          </p:txBody>
        </p:sp>
        <p:sp>
          <p:nvSpPr>
            <p:cNvPr id="8" name="AutoShape 8">
              <a:extLst>
                <a:ext uri="{FF2B5EF4-FFF2-40B4-BE49-F238E27FC236}">
                  <a16:creationId xmlns:a16="http://schemas.microsoft.com/office/drawing/2014/main" id="{59AB829F-A81C-4E0C-8AD7-40561A68EF85}"/>
                </a:ext>
              </a:extLst>
            </p:cNvPr>
            <p:cNvSpPr>
              <a:spLocks noChangeArrowheads="1"/>
            </p:cNvSpPr>
            <p:nvPr/>
          </p:nvSpPr>
          <p:spPr bwMode="auto">
            <a:xfrm>
              <a:off x="6634574" y="2670019"/>
              <a:ext cx="2472894" cy="2216150"/>
            </a:xfrm>
            <a:prstGeom prst="hexagon">
              <a:avLst>
                <a:gd name="adj" fmla="val 29334"/>
                <a:gd name="vf" fmla="val 11547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fontAlgn="ctr">
                <a:lnSpc>
                  <a:spcPct val="118000"/>
                </a:lnSpc>
                <a:buClr>
                  <a:srgbClr val="FF0000"/>
                </a:buClr>
                <a:buSzPct val="70000"/>
                <a:tabLst>
                  <a:tab pos="723900" algn="l"/>
                  <a:tab pos="1447800" algn="l"/>
                  <a:tab pos="2171700" algn="l"/>
                  <a:tab pos="2895600" algn="l"/>
                  <a:tab pos="3619500" algn="l"/>
                  <a:tab pos="4343400" algn="l"/>
                  <a:tab pos="5067300" algn="l"/>
                  <a:tab pos="5791200" algn="l"/>
                  <a:tab pos="6515100" algn="l"/>
                  <a:tab pos="72390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9" name="TextBox 147">
              <a:extLst>
                <a:ext uri="{FF2B5EF4-FFF2-40B4-BE49-F238E27FC236}">
                  <a16:creationId xmlns:a16="http://schemas.microsoft.com/office/drawing/2014/main" id="{6A0E4D4E-1057-4EC3-9298-013F164E7FFA}"/>
                </a:ext>
              </a:extLst>
            </p:cNvPr>
            <p:cNvSpPr>
              <a:spLocks noChangeArrowheads="1"/>
            </p:cNvSpPr>
            <p:nvPr/>
          </p:nvSpPr>
          <p:spPr bwMode="auto">
            <a:xfrm>
              <a:off x="6852588" y="2874891"/>
              <a:ext cx="1950020" cy="19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fontAlgn="ctr">
                <a:buClr>
                  <a:srgbClr val="FF0000"/>
                </a:buClr>
                <a:buSzPct val="70000"/>
              </a:pPr>
              <a:r>
                <a:rPr lang="en-US" altLang="zh-CN" sz="1400" b="1" dirty="0">
                  <a:solidFill>
                    <a:srgbClr val="F8F8F8"/>
                  </a:solidFill>
                  <a:latin typeface="Arial" panose="020B0604020202020204" pitchFamily="34" charset="0"/>
                  <a:ea typeface="微软雅黑" pitchFamily="34" charset="-122"/>
                  <a:cs typeface="Arial" panose="020B0604020202020204" pitchFamily="34" charset="0"/>
                  <a:sym typeface="微软雅黑" pitchFamily="34" charset="-122"/>
                </a:rPr>
                <a:t>Driven by Covid-19 epidemic, sales of </a:t>
              </a:r>
              <a:r>
                <a:rPr lang="en-US" altLang="zh-CN" sz="1400" b="1" dirty="0" err="1">
                  <a:solidFill>
                    <a:srgbClr val="F8F8F8"/>
                  </a:solidFill>
                  <a:latin typeface="Arial" panose="020B0604020202020204" pitchFamily="34" charset="0"/>
                  <a:ea typeface="微软雅黑" pitchFamily="34" charset="-122"/>
                  <a:cs typeface="Arial" panose="020B0604020202020204" pitchFamily="34" charset="0"/>
                  <a:sym typeface="微软雅黑" pitchFamily="34" charset="-122"/>
                </a:rPr>
                <a:t>armarium</a:t>
              </a:r>
              <a:r>
                <a:rPr lang="en-US" altLang="zh-CN" sz="1400" b="1" dirty="0">
                  <a:solidFill>
                    <a:srgbClr val="F8F8F8"/>
                  </a:solidFill>
                  <a:latin typeface="Arial" panose="020B0604020202020204" pitchFamily="34" charset="0"/>
                  <a:ea typeface="微软雅黑" pitchFamily="34" charset="-122"/>
                  <a:cs typeface="Arial" panose="020B0604020202020204" pitchFamily="34" charset="0"/>
                  <a:sym typeface="微软雅黑" pitchFamily="34" charset="-122"/>
                </a:rPr>
                <a:t>, personal care and toy saw significant increase in 2020 and fell back and stabilize after the epidemic. </a:t>
              </a:r>
              <a:endParaRPr lang="zh-CN" altLang="en-US" sz="1600" b="1" dirty="0">
                <a:solidFill>
                  <a:srgbClr val="F8F8F8"/>
                </a:solidFill>
                <a:latin typeface="Arial" panose="020B0604020202020204" pitchFamily="34" charset="0"/>
                <a:cs typeface="Arial" panose="020B0604020202020204" pitchFamily="34" charset="0"/>
              </a:endParaRPr>
            </a:p>
          </p:txBody>
        </p:sp>
        <p:grpSp>
          <p:nvGrpSpPr>
            <p:cNvPr id="10" name="Group 6">
              <a:extLst>
                <a:ext uri="{FF2B5EF4-FFF2-40B4-BE49-F238E27FC236}">
                  <a16:creationId xmlns:a16="http://schemas.microsoft.com/office/drawing/2014/main" id="{20DBBB9F-DF4B-4403-99C5-C8B67DFA3D13}"/>
                </a:ext>
              </a:extLst>
            </p:cNvPr>
            <p:cNvGrpSpPr>
              <a:grpSpLocks/>
            </p:cNvGrpSpPr>
            <p:nvPr/>
          </p:nvGrpSpPr>
          <p:grpSpPr bwMode="auto">
            <a:xfrm>
              <a:off x="2214033" y="1781250"/>
              <a:ext cx="1517650" cy="1323975"/>
              <a:chOff x="0" y="0"/>
              <a:chExt cx="1517650" cy="1323975"/>
            </a:xfrm>
          </p:grpSpPr>
          <p:sp>
            <p:nvSpPr>
              <p:cNvPr id="26" name="AutoShape 1">
                <a:extLst>
                  <a:ext uri="{FF2B5EF4-FFF2-40B4-BE49-F238E27FC236}">
                    <a16:creationId xmlns:a16="http://schemas.microsoft.com/office/drawing/2014/main" id="{63B089FE-CD3B-4AF2-8E0B-BA347606D39C}"/>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7" name="TextBox 147">
                <a:extLst>
                  <a:ext uri="{FF2B5EF4-FFF2-40B4-BE49-F238E27FC236}">
                    <a16:creationId xmlns:a16="http://schemas.microsoft.com/office/drawing/2014/main" id="{3CFB6D03-8242-4CF0-A81C-7927DC3083DB}"/>
                  </a:ext>
                </a:extLst>
              </p:cNvPr>
              <p:cNvSpPr>
                <a:spLocks noChangeArrowheads="1"/>
              </p:cNvSpPr>
              <p:nvPr/>
            </p:nvSpPr>
            <p:spPr bwMode="auto">
              <a:xfrm>
                <a:off x="204787" y="377270"/>
                <a:ext cx="1054100" cy="55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en-US" altLang="zh-CN" sz="1400" dirty="0">
                    <a:solidFill>
                      <a:srgbClr val="2B2E30"/>
                    </a:solidFill>
                    <a:latin typeface="Arial" panose="020B0604020202020204" pitchFamily="34" charset="0"/>
                    <a:ea typeface="微软雅黑" pitchFamily="34" charset="-122"/>
                    <a:cs typeface="Arial" panose="020B0604020202020204" pitchFamily="34" charset="0"/>
                    <a:sym typeface="微软雅黑" pitchFamily="34" charset="-122"/>
                  </a:rPr>
                  <a:t>Cordless Telephone</a:t>
                </a:r>
                <a:endParaRPr lang="zh-CN" altLang="en-US" dirty="0">
                  <a:solidFill>
                    <a:srgbClr val="2B2E30"/>
                  </a:solidFill>
                  <a:latin typeface="Arial" panose="020B0604020202020204" pitchFamily="34" charset="0"/>
                  <a:cs typeface="Arial" panose="020B0604020202020204" pitchFamily="34" charset="0"/>
                </a:endParaRPr>
              </a:p>
            </p:txBody>
          </p:sp>
        </p:grpSp>
        <p:grpSp>
          <p:nvGrpSpPr>
            <p:cNvPr id="11" name="Group 9">
              <a:extLst>
                <a:ext uri="{FF2B5EF4-FFF2-40B4-BE49-F238E27FC236}">
                  <a16:creationId xmlns:a16="http://schemas.microsoft.com/office/drawing/2014/main" id="{0DE1898D-A36A-4A2B-9317-9306727C15AC}"/>
                </a:ext>
              </a:extLst>
            </p:cNvPr>
            <p:cNvGrpSpPr>
              <a:grpSpLocks/>
            </p:cNvGrpSpPr>
            <p:nvPr/>
          </p:nvGrpSpPr>
          <p:grpSpPr bwMode="auto">
            <a:xfrm>
              <a:off x="3437996" y="2465462"/>
              <a:ext cx="1517650" cy="2223389"/>
              <a:chOff x="0" y="0"/>
              <a:chExt cx="1517650" cy="2223389"/>
            </a:xfrm>
          </p:grpSpPr>
          <p:sp>
            <p:nvSpPr>
              <p:cNvPr id="23" name="AutoShape 4">
                <a:extLst>
                  <a:ext uri="{FF2B5EF4-FFF2-40B4-BE49-F238E27FC236}">
                    <a16:creationId xmlns:a16="http://schemas.microsoft.com/office/drawing/2014/main" id="{F567B0D7-74C4-48DB-A94C-D80DD9E7481D}"/>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4" name="TextBox 147">
                <a:extLst>
                  <a:ext uri="{FF2B5EF4-FFF2-40B4-BE49-F238E27FC236}">
                    <a16:creationId xmlns:a16="http://schemas.microsoft.com/office/drawing/2014/main" id="{58A6EDEC-C86C-4650-9372-E91B821873F7}"/>
                  </a:ext>
                </a:extLst>
              </p:cNvPr>
              <p:cNvSpPr>
                <a:spLocks noChangeArrowheads="1"/>
              </p:cNvSpPr>
              <p:nvPr/>
            </p:nvSpPr>
            <p:spPr bwMode="auto">
              <a:xfrm>
                <a:off x="195263" y="335993"/>
                <a:ext cx="1054100" cy="55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en-US" altLang="zh-CN" sz="1400" dirty="0">
                    <a:solidFill>
                      <a:srgbClr val="2B2E30"/>
                    </a:solidFill>
                    <a:latin typeface="Arial" panose="020B0604020202020204" pitchFamily="34" charset="0"/>
                    <a:ea typeface="微软雅黑" pitchFamily="34" charset="-122"/>
                    <a:cs typeface="Arial" panose="020B0604020202020204" pitchFamily="34" charset="0"/>
                    <a:sym typeface="微软雅黑" pitchFamily="34" charset="-122"/>
                  </a:rPr>
                  <a:t>Personal Care</a:t>
                </a:r>
                <a:endParaRPr lang="zh-CN" altLang="en-US" dirty="0">
                  <a:solidFill>
                    <a:srgbClr val="2B2E30"/>
                  </a:solidFill>
                  <a:latin typeface="Arial" panose="020B0604020202020204" pitchFamily="34" charset="0"/>
                  <a:cs typeface="Arial" panose="020B0604020202020204" pitchFamily="34" charset="0"/>
                </a:endParaRPr>
              </a:p>
            </p:txBody>
          </p:sp>
          <p:sp>
            <p:nvSpPr>
              <p:cNvPr id="25" name="TextBox 147">
                <a:extLst>
                  <a:ext uri="{FF2B5EF4-FFF2-40B4-BE49-F238E27FC236}">
                    <a16:creationId xmlns:a16="http://schemas.microsoft.com/office/drawing/2014/main" id="{ADFDAEA9-CB5E-4CD4-B85F-ECDA33338778}"/>
                  </a:ext>
                </a:extLst>
              </p:cNvPr>
              <p:cNvSpPr>
                <a:spLocks noChangeArrowheads="1"/>
              </p:cNvSpPr>
              <p:nvPr/>
            </p:nvSpPr>
            <p:spPr bwMode="auto">
              <a:xfrm>
                <a:off x="230187" y="1897763"/>
                <a:ext cx="1054100" cy="32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en-US" altLang="zh-CN" sz="1400" dirty="0" err="1">
                    <a:solidFill>
                      <a:srgbClr val="2B2E30"/>
                    </a:solidFill>
                    <a:latin typeface="Arial" panose="020B0604020202020204" pitchFamily="34" charset="0"/>
                    <a:ea typeface="微软雅黑" pitchFamily="34" charset="-122"/>
                    <a:cs typeface="Arial" panose="020B0604020202020204" pitchFamily="34" charset="0"/>
                    <a:sym typeface="微软雅黑" pitchFamily="34" charset="-122"/>
                  </a:rPr>
                  <a:t>Armarium</a:t>
                </a:r>
                <a:endParaRPr lang="zh-CN" altLang="en-US" dirty="0">
                  <a:solidFill>
                    <a:srgbClr val="2B2E30"/>
                  </a:solidFill>
                  <a:latin typeface="Arial" panose="020B0604020202020204" pitchFamily="34" charset="0"/>
                  <a:cs typeface="Arial" panose="020B0604020202020204" pitchFamily="34" charset="0"/>
                </a:endParaRPr>
              </a:p>
            </p:txBody>
          </p:sp>
        </p:grpSp>
        <p:grpSp>
          <p:nvGrpSpPr>
            <p:cNvPr id="12" name="Group 12">
              <a:extLst>
                <a:ext uri="{FF2B5EF4-FFF2-40B4-BE49-F238E27FC236}">
                  <a16:creationId xmlns:a16="http://schemas.microsoft.com/office/drawing/2014/main" id="{8E41A03F-FE93-4886-AD33-CE25BEC0CB20}"/>
                </a:ext>
              </a:extLst>
            </p:cNvPr>
            <p:cNvGrpSpPr>
              <a:grpSpLocks/>
            </p:cNvGrpSpPr>
            <p:nvPr/>
          </p:nvGrpSpPr>
          <p:grpSpPr bwMode="auto">
            <a:xfrm>
              <a:off x="990071" y="2465462"/>
              <a:ext cx="1517650" cy="1323975"/>
              <a:chOff x="0" y="0"/>
              <a:chExt cx="1517650" cy="1323975"/>
            </a:xfrm>
          </p:grpSpPr>
          <p:sp>
            <p:nvSpPr>
              <p:cNvPr id="21" name="AutoShape 2">
                <a:extLst>
                  <a:ext uri="{FF2B5EF4-FFF2-40B4-BE49-F238E27FC236}">
                    <a16:creationId xmlns:a16="http://schemas.microsoft.com/office/drawing/2014/main" id="{C7F3113B-1FA3-41A5-9120-01F5DB4DCCA5}"/>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2" name="TextBox 147">
                <a:extLst>
                  <a:ext uri="{FF2B5EF4-FFF2-40B4-BE49-F238E27FC236}">
                    <a16:creationId xmlns:a16="http://schemas.microsoft.com/office/drawing/2014/main" id="{EE06BCC7-476D-4DB0-9D7C-04B668F5D117}"/>
                  </a:ext>
                </a:extLst>
              </p:cNvPr>
              <p:cNvSpPr>
                <a:spLocks noChangeArrowheads="1"/>
              </p:cNvSpPr>
              <p:nvPr/>
            </p:nvSpPr>
            <p:spPr bwMode="auto">
              <a:xfrm>
                <a:off x="214313" y="335993"/>
                <a:ext cx="1054100" cy="55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en-US" altLang="zh-CN" sz="1400" dirty="0">
                    <a:solidFill>
                      <a:srgbClr val="2B2E30"/>
                    </a:solidFill>
                    <a:latin typeface="Arial" panose="020B0604020202020204" pitchFamily="34" charset="0"/>
                    <a:ea typeface="微软雅黑" pitchFamily="34" charset="-122"/>
                    <a:cs typeface="Arial" panose="020B0604020202020204" pitchFamily="34" charset="0"/>
                    <a:sym typeface="微软雅黑" pitchFamily="34" charset="-122"/>
                  </a:rPr>
                  <a:t>Household Appliances</a:t>
                </a:r>
                <a:endParaRPr lang="zh-CN" altLang="en-US" dirty="0">
                  <a:solidFill>
                    <a:srgbClr val="2B2E30"/>
                  </a:solidFill>
                  <a:latin typeface="Arial" panose="020B0604020202020204" pitchFamily="34" charset="0"/>
                  <a:cs typeface="Arial" panose="020B0604020202020204" pitchFamily="34" charset="0"/>
                </a:endParaRPr>
              </a:p>
            </p:txBody>
          </p:sp>
        </p:grpSp>
        <p:grpSp>
          <p:nvGrpSpPr>
            <p:cNvPr id="13" name="Group 15">
              <a:extLst>
                <a:ext uri="{FF2B5EF4-FFF2-40B4-BE49-F238E27FC236}">
                  <a16:creationId xmlns:a16="http://schemas.microsoft.com/office/drawing/2014/main" id="{B807F52B-073E-4AE3-8F4B-F7339883920F}"/>
                </a:ext>
              </a:extLst>
            </p:cNvPr>
            <p:cNvGrpSpPr>
              <a:grpSpLocks/>
            </p:cNvGrpSpPr>
            <p:nvPr/>
          </p:nvGrpSpPr>
          <p:grpSpPr bwMode="auto">
            <a:xfrm>
              <a:off x="990071" y="3868812"/>
              <a:ext cx="1517650" cy="1323975"/>
              <a:chOff x="0" y="0"/>
              <a:chExt cx="1517650" cy="1323975"/>
            </a:xfrm>
          </p:grpSpPr>
          <p:sp>
            <p:nvSpPr>
              <p:cNvPr id="19" name="AutoShape 3">
                <a:extLst>
                  <a:ext uri="{FF2B5EF4-FFF2-40B4-BE49-F238E27FC236}">
                    <a16:creationId xmlns:a16="http://schemas.microsoft.com/office/drawing/2014/main" id="{8AA76708-C130-4BF1-B5BB-8DDEB6460A7C}"/>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20" name="TextBox 147">
                <a:extLst>
                  <a:ext uri="{FF2B5EF4-FFF2-40B4-BE49-F238E27FC236}">
                    <a16:creationId xmlns:a16="http://schemas.microsoft.com/office/drawing/2014/main" id="{ECBFCD8A-69B9-49C3-A42A-1D745A9F327A}"/>
                  </a:ext>
                </a:extLst>
              </p:cNvPr>
              <p:cNvSpPr>
                <a:spLocks noChangeArrowheads="1"/>
              </p:cNvSpPr>
              <p:nvPr/>
            </p:nvSpPr>
            <p:spPr bwMode="auto">
              <a:xfrm>
                <a:off x="214313" y="475362"/>
                <a:ext cx="1054100" cy="32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en-US" altLang="zh-CN" sz="1400" dirty="0">
                    <a:solidFill>
                      <a:srgbClr val="2B2E30"/>
                    </a:solidFill>
                    <a:latin typeface="微软雅黑" pitchFamily="34" charset="-122"/>
                    <a:ea typeface="微软雅黑" pitchFamily="34" charset="-122"/>
                    <a:sym typeface="微软雅黑" pitchFamily="34" charset="-122"/>
                  </a:rPr>
                  <a:t>Toy</a:t>
                </a:r>
                <a:endParaRPr lang="zh-CN" altLang="en-US" dirty="0">
                  <a:solidFill>
                    <a:srgbClr val="2B2E30"/>
                  </a:solidFill>
                </a:endParaRPr>
              </a:p>
            </p:txBody>
          </p:sp>
        </p:grpSp>
        <p:grpSp>
          <p:nvGrpSpPr>
            <p:cNvPr id="14" name="Group 18">
              <a:extLst>
                <a:ext uri="{FF2B5EF4-FFF2-40B4-BE49-F238E27FC236}">
                  <a16:creationId xmlns:a16="http://schemas.microsoft.com/office/drawing/2014/main" id="{2C7D43A9-F806-4A48-8B59-54126A262231}"/>
                </a:ext>
              </a:extLst>
            </p:cNvPr>
            <p:cNvGrpSpPr>
              <a:grpSpLocks/>
            </p:cNvGrpSpPr>
            <p:nvPr/>
          </p:nvGrpSpPr>
          <p:grpSpPr bwMode="auto">
            <a:xfrm>
              <a:off x="2214033" y="4589537"/>
              <a:ext cx="1517650" cy="1323975"/>
              <a:chOff x="0" y="0"/>
              <a:chExt cx="1517650" cy="1323975"/>
            </a:xfrm>
          </p:grpSpPr>
          <p:sp>
            <p:nvSpPr>
              <p:cNvPr id="17" name="AutoShape 6">
                <a:extLst>
                  <a:ext uri="{FF2B5EF4-FFF2-40B4-BE49-F238E27FC236}">
                    <a16:creationId xmlns:a16="http://schemas.microsoft.com/office/drawing/2014/main" id="{37E344C0-69EF-4D4A-8813-181F4701FB47}"/>
                  </a:ext>
                </a:extLst>
              </p:cNvPr>
              <p:cNvSpPr>
                <a:spLocks noChangeArrowheads="1"/>
              </p:cNvSpPr>
              <p:nvPr/>
            </p:nvSpPr>
            <p:spPr bwMode="auto">
              <a:xfrm>
                <a:off x="0" y="0"/>
                <a:ext cx="1517650" cy="1323975"/>
              </a:xfrm>
              <a:prstGeom prst="hexagon">
                <a:avLst>
                  <a:gd name="adj" fmla="val 28652"/>
                  <a:gd name="vf" fmla="val 115470"/>
                </a:avLst>
              </a:prstGeom>
              <a:noFill/>
              <a:ln w="25400" cmpd="sng">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itchFamily="2" charset="2"/>
                  <a:buChar char="u"/>
                  <a:tabLst>
                    <a:tab pos="723900" algn="l"/>
                    <a:tab pos="1447800" algn="l"/>
                  </a:tabLst>
                </a:pPr>
                <a:endParaRPr lang="zh-CN" altLang="en-US" sz="1600">
                  <a:solidFill>
                    <a:schemeClr val="bg1"/>
                  </a:solidFill>
                  <a:latin typeface="微软雅黑" pitchFamily="34" charset="-122"/>
                  <a:ea typeface="微软雅黑" pitchFamily="34" charset="-122"/>
                  <a:sym typeface="微软雅黑" pitchFamily="34" charset="-122"/>
                </a:endParaRPr>
              </a:p>
            </p:txBody>
          </p:sp>
          <p:sp>
            <p:nvSpPr>
              <p:cNvPr id="18" name="TextBox 147">
                <a:extLst>
                  <a:ext uri="{FF2B5EF4-FFF2-40B4-BE49-F238E27FC236}">
                    <a16:creationId xmlns:a16="http://schemas.microsoft.com/office/drawing/2014/main" id="{2C91F5A8-1C1C-42E1-9FB4-8186A8A4EAB7}"/>
                  </a:ext>
                </a:extLst>
              </p:cNvPr>
              <p:cNvSpPr>
                <a:spLocks noChangeArrowheads="1"/>
              </p:cNvSpPr>
              <p:nvPr/>
            </p:nvSpPr>
            <p:spPr bwMode="auto">
              <a:xfrm>
                <a:off x="204787" y="355044"/>
                <a:ext cx="1054100" cy="55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en-US" altLang="zh-CN" sz="1400" dirty="0">
                    <a:solidFill>
                      <a:srgbClr val="2B2E30"/>
                    </a:solidFill>
                    <a:latin typeface="Arial" panose="020B0604020202020204" pitchFamily="34" charset="0"/>
                    <a:ea typeface="微软雅黑" pitchFamily="34" charset="-122"/>
                    <a:cs typeface="Arial" panose="020B0604020202020204" pitchFamily="34" charset="0"/>
                    <a:sym typeface="微软雅黑" pitchFamily="34" charset="-122"/>
                  </a:rPr>
                  <a:t>Electric Tool</a:t>
                </a:r>
                <a:endParaRPr lang="zh-CN" altLang="en-US" dirty="0">
                  <a:solidFill>
                    <a:srgbClr val="2B2E30"/>
                  </a:solidFill>
                  <a:latin typeface="Arial" panose="020B0604020202020204" pitchFamily="34" charset="0"/>
                  <a:cs typeface="Arial" panose="020B0604020202020204" pitchFamily="34" charset="0"/>
                </a:endParaRPr>
              </a:p>
            </p:txBody>
          </p:sp>
        </p:grpSp>
        <p:pic>
          <p:nvPicPr>
            <p:cNvPr id="15" name="Picture 6">
              <a:extLst>
                <a:ext uri="{FF2B5EF4-FFF2-40B4-BE49-F238E27FC236}">
                  <a16:creationId xmlns:a16="http://schemas.microsoft.com/office/drawing/2014/main" id="{3557E034-EA19-452E-98A6-DDA891A0E9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8820" y="3361621"/>
              <a:ext cx="1094850" cy="85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箭头: 五边形 4">
              <a:extLst>
                <a:ext uri="{FF2B5EF4-FFF2-40B4-BE49-F238E27FC236}">
                  <a16:creationId xmlns:a16="http://schemas.microsoft.com/office/drawing/2014/main" id="{AE0E55BC-45D0-4A5E-A69C-6E03B46B773F}"/>
                </a:ext>
              </a:extLst>
            </p:cNvPr>
            <p:cNvSpPr/>
            <p:nvPr/>
          </p:nvSpPr>
          <p:spPr>
            <a:xfrm>
              <a:off x="5331560" y="3744985"/>
              <a:ext cx="927099" cy="8255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E119DACC-32B5-417D-A87F-4FD72DE100E1}"/>
              </a:ext>
            </a:extLst>
          </p:cNvPr>
          <p:cNvSpPr txBox="1"/>
          <p:nvPr/>
        </p:nvSpPr>
        <p:spPr>
          <a:xfrm>
            <a:off x="272420" y="5290677"/>
            <a:ext cx="11763330" cy="646331"/>
          </a:xfrm>
          <a:prstGeom prst="rect">
            <a:avLst/>
          </a:prstGeom>
          <a:noFill/>
        </p:spPr>
        <p:txBody>
          <a:bodyPr wrap="square">
            <a:spAutoFit/>
          </a:bodyPr>
          <a:lstStyle/>
          <a:p>
            <a:pPr marL="285750" indent="-285750">
              <a:buFont typeface="Wingdings" panose="05000000000000000000" pitchFamily="2" charset="2"/>
              <a:buChar char="u"/>
            </a:pPr>
            <a:r>
              <a:rPr lang="en-US" altLang="zh-CN" dirty="0">
                <a:effectLst/>
                <a:latin typeface="Arial" panose="020B0604020202020204" pitchFamily="34" charset="0"/>
                <a:ea typeface="微软雅黑" pitchFamily="34" charset="-122"/>
                <a:cs typeface="Arial" panose="020B0604020202020204" pitchFamily="34" charset="0"/>
              </a:rPr>
              <a:t>Hydrogen Storage Alloy is subdivided into conventional</a:t>
            </a:r>
            <a:r>
              <a:rPr lang="en-US" altLang="zh-CN" dirty="0">
                <a:latin typeface="Arial" panose="020B0604020202020204" pitchFamily="34" charset="0"/>
                <a:ea typeface="微软雅黑" pitchFamily="34" charset="-122"/>
                <a:cs typeface="Arial" panose="020B0604020202020204" pitchFamily="34" charset="0"/>
              </a:rPr>
              <a:t>, high-capacity, power (driving force), low-temperature, high-temperature, low self-discharge, low-cost types and so on to meet various Ni-MH cell product demand. </a:t>
            </a:r>
            <a:endParaRPr lang="zh-CN" altLang="en-US" dirty="0">
              <a:latin typeface="Arial" panose="020B0604020202020204" pitchFamily="34" charset="0"/>
              <a:ea typeface="微软雅黑" pitchFamily="34" charset="-122"/>
              <a:cs typeface="Arial" panose="020B0604020202020204" pitchFamily="34" charset="0"/>
            </a:endParaRPr>
          </a:p>
        </p:txBody>
      </p:sp>
      <p:sp>
        <p:nvSpPr>
          <p:cNvPr id="29" name="标题 1"/>
          <p:cNvSpPr txBox="1">
            <a:spLocks/>
          </p:cNvSpPr>
          <p:nvPr/>
        </p:nvSpPr>
        <p:spPr>
          <a:xfrm>
            <a:off x="455305" y="204701"/>
            <a:ext cx="8278560" cy="524217"/>
          </a:xfrm>
          <a:prstGeom prst="rect">
            <a:avLst/>
          </a:prstGeom>
        </p:spPr>
        <p:txBody>
          <a:bodyPr anchor="ctr">
            <a:noAutofit/>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300" b="1" dirty="0">
                <a:solidFill>
                  <a:srgbClr val="004E9D"/>
                </a:solidFill>
                <a:latin typeface="Arial" panose="020B0604020202020204" pitchFamily="34" charset="0"/>
                <a:ea typeface="微软雅黑" panose="020B0503020204020204" pitchFamily="34" charset="-122"/>
                <a:cs typeface="Arial" panose="020B0604020202020204" pitchFamily="34" charset="0"/>
              </a:rPr>
              <a:t>2.2 Small Ni-MH Cell Applications in People’s Livelihood</a:t>
            </a:r>
            <a:endParaRPr lang="zh-CN" altLang="en-US" sz="23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6685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a16="http://schemas.microsoft.com/office/drawing/2014/main" id="{37841837-8769-47CB-9955-20EDCA735CA0}"/>
              </a:ext>
            </a:extLst>
          </p:cNvPr>
          <p:cNvGraphicFramePr>
            <a:graphicFrameLocks noGrp="1"/>
          </p:cNvGraphicFramePr>
          <p:nvPr>
            <p:extLst>
              <p:ext uri="{D42A27DB-BD31-4B8C-83A1-F6EECF244321}">
                <p14:modId xmlns:p14="http://schemas.microsoft.com/office/powerpoint/2010/main" val="4036156546"/>
              </p:ext>
            </p:extLst>
          </p:nvPr>
        </p:nvGraphicFramePr>
        <p:xfrm>
          <a:off x="325994" y="1062186"/>
          <a:ext cx="7866661" cy="4706470"/>
        </p:xfrm>
        <a:graphic>
          <a:graphicData uri="http://schemas.openxmlformats.org/drawingml/2006/table">
            <a:tbl>
              <a:tblPr firstRow="1" firstCol="1" bandRow="1"/>
              <a:tblGrid>
                <a:gridCol w="1320334">
                  <a:extLst>
                    <a:ext uri="{9D8B030D-6E8A-4147-A177-3AD203B41FA5}">
                      <a16:colId xmlns:a16="http://schemas.microsoft.com/office/drawing/2014/main" val="1006465127"/>
                    </a:ext>
                  </a:extLst>
                </a:gridCol>
                <a:gridCol w="1120905">
                  <a:extLst>
                    <a:ext uri="{9D8B030D-6E8A-4147-A177-3AD203B41FA5}">
                      <a16:colId xmlns:a16="http://schemas.microsoft.com/office/drawing/2014/main" val="3676524637"/>
                    </a:ext>
                  </a:extLst>
                </a:gridCol>
                <a:gridCol w="158169">
                  <a:extLst>
                    <a:ext uri="{9D8B030D-6E8A-4147-A177-3AD203B41FA5}">
                      <a16:colId xmlns:a16="http://schemas.microsoft.com/office/drawing/2014/main" val="4097262885"/>
                    </a:ext>
                  </a:extLst>
                </a:gridCol>
                <a:gridCol w="804435">
                  <a:extLst>
                    <a:ext uri="{9D8B030D-6E8A-4147-A177-3AD203B41FA5}">
                      <a16:colId xmlns:a16="http://schemas.microsoft.com/office/drawing/2014/main" val="458317059"/>
                    </a:ext>
                  </a:extLst>
                </a:gridCol>
                <a:gridCol w="258017">
                  <a:extLst>
                    <a:ext uri="{9D8B030D-6E8A-4147-A177-3AD203B41FA5}">
                      <a16:colId xmlns:a16="http://schemas.microsoft.com/office/drawing/2014/main" val="20003"/>
                    </a:ext>
                  </a:extLst>
                </a:gridCol>
                <a:gridCol w="876598">
                  <a:extLst>
                    <a:ext uri="{9D8B030D-6E8A-4147-A177-3AD203B41FA5}">
                      <a16:colId xmlns:a16="http://schemas.microsoft.com/office/drawing/2014/main" val="3369876366"/>
                    </a:ext>
                  </a:extLst>
                </a:gridCol>
                <a:gridCol w="345051">
                  <a:extLst>
                    <a:ext uri="{9D8B030D-6E8A-4147-A177-3AD203B41FA5}">
                      <a16:colId xmlns:a16="http://schemas.microsoft.com/office/drawing/2014/main" val="20005"/>
                    </a:ext>
                  </a:extLst>
                </a:gridCol>
                <a:gridCol w="865205">
                  <a:extLst>
                    <a:ext uri="{9D8B030D-6E8A-4147-A177-3AD203B41FA5}">
                      <a16:colId xmlns:a16="http://schemas.microsoft.com/office/drawing/2014/main" val="3310838537"/>
                    </a:ext>
                  </a:extLst>
                </a:gridCol>
                <a:gridCol w="907691">
                  <a:extLst>
                    <a:ext uri="{9D8B030D-6E8A-4147-A177-3AD203B41FA5}">
                      <a16:colId xmlns:a16="http://schemas.microsoft.com/office/drawing/2014/main" val="20007"/>
                    </a:ext>
                  </a:extLst>
                </a:gridCol>
                <a:gridCol w="1210256">
                  <a:extLst>
                    <a:ext uri="{9D8B030D-6E8A-4147-A177-3AD203B41FA5}">
                      <a16:colId xmlns:a16="http://schemas.microsoft.com/office/drawing/2014/main" val="20008"/>
                    </a:ext>
                  </a:extLst>
                </a:gridCol>
              </a:tblGrid>
              <a:tr h="50973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sz="1400" b="1" kern="100" dirty="0" err="1">
                          <a:effectLst/>
                          <a:latin typeface="Arial" panose="020B0604020202020204" pitchFamily="34" charset="0"/>
                          <a:ea typeface="微软雅黑" panose="020B0503020204020204" pitchFamily="34" charset="-122"/>
                          <a:cs typeface="Arial" panose="020B0604020202020204" pitchFamily="34" charset="0"/>
                        </a:rPr>
                        <a:t>Xhev</a:t>
                      </a:r>
                      <a:r>
                        <a:rPr lang="en-US" altLang="zh-CN" sz="1400" b="1" kern="100" dirty="0">
                          <a:effectLst/>
                          <a:latin typeface="Arial" panose="020B0604020202020204" pitchFamily="34" charset="0"/>
                          <a:ea typeface="微软雅黑" panose="020B0503020204020204" pitchFamily="34" charset="-122"/>
                          <a:cs typeface="Arial" panose="020B0604020202020204" pitchFamily="34" charset="0"/>
                        </a:rPr>
                        <a:t> Functions</a:t>
                      </a:r>
                      <a:endParaRPr lang="zh-CN" sz="14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sz="1400" b="1" kern="100" dirty="0">
                          <a:effectLst/>
                          <a:latin typeface="Arial" panose="020B0604020202020204" pitchFamily="34" charset="0"/>
                          <a:ea typeface="微软雅黑" panose="020B0503020204020204" pitchFamily="34" charset="-122"/>
                          <a:cs typeface="Arial" panose="020B0604020202020204" pitchFamily="34" charset="0"/>
                        </a:rPr>
                        <a:t>ISS</a:t>
                      </a:r>
                      <a:r>
                        <a:rPr lang="zh-CN" sz="1400" b="1" kern="100" dirty="0">
                          <a:effectLst/>
                          <a:latin typeface="Arial" panose="020B0604020202020204" pitchFamily="34" charset="0"/>
                          <a:ea typeface="微软雅黑" panose="020B0503020204020204" pitchFamily="34" charset="-122"/>
                          <a:cs typeface="Arial" panose="020B0604020202020204" pitchFamily="34" charset="0"/>
                        </a:rPr>
                        <a:t>（</a:t>
                      </a:r>
                      <a:r>
                        <a:rPr lang="en-US" altLang="zh-CN" sz="1400" b="1" kern="100" dirty="0">
                          <a:effectLst/>
                          <a:latin typeface="Arial" panose="020B0604020202020204" pitchFamily="34" charset="0"/>
                          <a:ea typeface="微软雅黑" panose="020B0503020204020204" pitchFamily="34" charset="-122"/>
                          <a:cs typeface="Arial" panose="020B0604020202020204" pitchFamily="34" charset="0"/>
                        </a:rPr>
                        <a:t>Start/Stop</a:t>
                      </a:r>
                      <a:r>
                        <a:rPr lang="zh-CN" sz="1400" b="1" kern="100" dirty="0">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endPar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altLang="zh-CN" sz="1400" b="1"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Micro Mixing</a:t>
                      </a:r>
                      <a:endParaRPr lang="zh-CN" sz="1400" b="1" kern="100"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400" b="1" kern="100" dirty="0">
                          <a:effectLst/>
                          <a:latin typeface="Arial" panose="020B0604020202020204" pitchFamily="34" charset="0"/>
                          <a:ea typeface="微软雅黑" panose="020B0503020204020204" pitchFamily="34" charset="-122"/>
                          <a:cs typeface="Arial" panose="020B0604020202020204" pitchFamily="34" charset="0"/>
                        </a:rPr>
                        <a:t>Slight Mixing</a:t>
                      </a:r>
                      <a:endParaRPr lang="zh-CN" sz="14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hMerge="1">
                  <a:txBody>
                    <a:body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solidFill>
                      <a:srgbClr val="004E9D"/>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400" b="1" kern="100" dirty="0">
                          <a:effectLst/>
                          <a:latin typeface="Arial" panose="020B0604020202020204" pitchFamily="34" charset="0"/>
                          <a:ea typeface="微软雅黑" panose="020B0503020204020204" pitchFamily="34" charset="-122"/>
                          <a:cs typeface="Arial" panose="020B0604020202020204" pitchFamily="34" charset="0"/>
                        </a:rPr>
                        <a:t>Mid Mixing</a:t>
                      </a:r>
                      <a:endParaRPr lang="zh-CN" sz="14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solidFill>
                      <a:srgbClr val="004E9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400" b="1" kern="100" dirty="0">
                          <a:effectLst/>
                          <a:latin typeface="Arial" panose="020B0604020202020204" pitchFamily="34" charset="0"/>
                          <a:ea typeface="微软雅黑" panose="020B0503020204020204" pitchFamily="34" charset="-122"/>
                          <a:cs typeface="Arial" panose="020B0604020202020204" pitchFamily="34" charset="0"/>
                        </a:rPr>
                        <a:t>Strong Mixing</a:t>
                      </a:r>
                      <a:endParaRPr lang="zh-CN" sz="14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400" b="1" kern="100" dirty="0">
                          <a:effectLst/>
                          <a:latin typeface="Arial" panose="020B0604020202020204" pitchFamily="34" charset="0"/>
                          <a:ea typeface="微软雅黑" panose="020B0503020204020204" pitchFamily="34" charset="-122"/>
                          <a:cs typeface="Arial" panose="020B0604020202020204" pitchFamily="34" charset="0"/>
                        </a:rPr>
                        <a:t>Plug-in Mixing</a:t>
                      </a:r>
                      <a:endParaRPr lang="zh-CN" sz="14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70414133"/>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Start</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tabLst>
                          <a:tab pos="320675" algn="l"/>
                        </a:tabLs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ctr">
                        <a:spcAft>
                          <a:spcPts val="0"/>
                        </a:spcAft>
                        <a:tabLst>
                          <a:tab pos="320675" algn="l"/>
                        </a:tabLs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a:effectLst/>
                          <a:latin typeface="Arial" panose="020B0604020202020204" pitchFamily="34" charset="0"/>
                          <a:cs typeface="Arial" panose="020B0604020202020204" pitchFamily="34" charset="0"/>
                        </a:rPr>
                        <a:t>★</a:t>
                      </a:r>
                      <a:endParaRPr lang="zh-CN" sz="1800" b="1"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a:effectLst/>
                          <a:latin typeface="Arial" panose="020B0604020202020204" pitchFamily="34" charset="0"/>
                          <a:cs typeface="Arial" panose="020B0604020202020204" pitchFamily="34" charset="0"/>
                        </a:rPr>
                        <a:t>★</a:t>
                      </a:r>
                      <a:endParaRPr lang="zh-CN" sz="1800" b="1"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845334501"/>
                  </a:ext>
                </a:extLst>
              </a:tr>
              <a:tr h="3863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Regenerative Automaton</a:t>
                      </a:r>
                      <a:endParaRPr lang="zh-CN" alt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1523916"/>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Ancillary Start</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595996983"/>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Power Assist</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a:effectLst/>
                          <a:latin typeface="Arial" panose="020B0604020202020204" pitchFamily="34" charset="0"/>
                          <a:cs typeface="Arial" panose="020B0604020202020204" pitchFamily="34" charset="0"/>
                        </a:rPr>
                        <a:t>★★★</a:t>
                      </a:r>
                      <a:endParaRPr lang="zh-CN" sz="1800" b="1"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61925703"/>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Pure-electric Driving</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494291094"/>
                  </a:ext>
                </a:extLst>
              </a:tr>
              <a:tr h="37476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Battery Voltage</a:t>
                      </a:r>
                      <a:r>
                        <a:rPr lang="en-US" sz="1200" b="1" kern="100" dirty="0">
                          <a:effectLst/>
                          <a:latin typeface="Arial" panose="020B0604020202020204" pitchFamily="34" charset="0"/>
                          <a:ea typeface="微软雅黑" panose="020B0503020204020204" pitchFamily="34" charset="-122"/>
                          <a:cs typeface="Arial" panose="020B0604020202020204" pitchFamily="34" charset="0"/>
                        </a:rPr>
                        <a:t>/V</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12</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endParaRPr lang="zh-CN" sz="2000" b="1"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p>
                      <a:pPr algn="ctr">
                        <a:spcAft>
                          <a:spcPts val="0"/>
                        </a:spcAft>
                      </a:pPr>
                      <a:r>
                        <a:rPr lang="en-US" sz="1200" b="1" kern="100">
                          <a:effectLst/>
                          <a:latin typeface="Arial" panose="020B0604020202020204" pitchFamily="34" charset="0"/>
                          <a:cs typeface="Arial" panose="020B0604020202020204" pitchFamily="34" charset="0"/>
                        </a:rPr>
                        <a:t>12</a:t>
                      </a:r>
                      <a:endParaRPr lang="zh-CN" sz="1800" b="1"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36~48</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100~200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r>
                        <a:rPr lang="en-US" sz="1200" b="1" kern="100" dirty="0">
                          <a:effectLst/>
                          <a:latin typeface="Arial" panose="020B0604020202020204" pitchFamily="34" charset="0"/>
                          <a:cs typeface="Arial" panose="020B0604020202020204" pitchFamily="34" charset="0"/>
                        </a:rPr>
                        <a:t>150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r>
                        <a:rPr lang="en-US" sz="1200" b="1" kern="100" dirty="0">
                          <a:effectLst/>
                          <a:latin typeface="Arial" panose="020B0604020202020204" pitchFamily="34" charset="0"/>
                          <a:cs typeface="Arial" panose="020B0604020202020204" pitchFamily="34" charset="0"/>
                        </a:rPr>
                        <a:t>150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26320830"/>
                  </a:ext>
                </a:extLst>
              </a:tr>
              <a:tr h="374768">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altLang="zh-CN" sz="1200" b="1" kern="100" dirty="0">
                          <a:effectLst/>
                          <a:latin typeface="Arial" panose="020B0604020202020204" pitchFamily="34" charset="0"/>
                          <a:ea typeface="微软雅黑" panose="020B0503020204020204" pitchFamily="34" charset="-122"/>
                          <a:cs typeface="Arial" panose="020B0604020202020204" pitchFamily="34" charset="0"/>
                        </a:rPr>
                        <a:t>Battery Type</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1"/>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altLang="zh-CN" sz="1200" b="0" kern="100" dirty="0">
                          <a:solidFill>
                            <a:srgbClr val="004E9D"/>
                          </a:solidFill>
                          <a:effectLst/>
                          <a:latin typeface="Arial" panose="020B0604020202020204" pitchFamily="34" charset="0"/>
                          <a:cs typeface="Arial" panose="020B0604020202020204" pitchFamily="34" charset="0"/>
                        </a:rPr>
                        <a:t>Fluid-type Lead Battery</a:t>
                      </a:r>
                      <a:endParaRPr lang="zh-CN" sz="1800" b="0" kern="100" dirty="0">
                        <a:solidFill>
                          <a:srgbClr val="004E9D"/>
                        </a:solidFill>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solidFill>
                            <a:schemeClr val="bg1"/>
                          </a:solidFill>
                          <a:effectLst/>
                          <a:latin typeface="Arial" panose="020B0604020202020204" pitchFamily="34" charset="0"/>
                          <a:cs typeface="Arial" panose="020B0604020202020204" pitchFamily="34" charset="0"/>
                        </a:rPr>
                        <a:t> </a:t>
                      </a:r>
                      <a:endParaRPr lang="zh-CN" sz="1800" b="1" kern="100" dirty="0">
                        <a:solidFill>
                          <a:schemeClr val="bg1"/>
                        </a:solidFill>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solidFill>
                          <a:schemeClr val="bg1"/>
                        </a:solidFill>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ctr">
                        <a:spcAft>
                          <a:spcPts val="0"/>
                        </a:spcAft>
                      </a:pP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950307567"/>
                  </a:ext>
                </a:extLst>
              </a:tr>
              <a:tr h="374768">
                <a:tc vMerge="1">
                  <a:txBody>
                    <a:bodyPr/>
                    <a:lstStyle/>
                    <a:p>
                      <a:endParaRPr lang="zh-CN" altLang="en-US"/>
                    </a:p>
                  </a:txBody>
                  <a:tcPr/>
                </a:tc>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altLang="zh-CN" sz="1200" b="0" kern="100" dirty="0">
                          <a:solidFill>
                            <a:srgbClr val="004E9D"/>
                          </a:solidFill>
                          <a:effectLst/>
                          <a:latin typeface="Arial" panose="020B0604020202020204" pitchFamily="34" charset="0"/>
                          <a:cs typeface="Arial" panose="020B0604020202020204" pitchFamily="34" charset="0"/>
                        </a:rPr>
                        <a:t>Control Valve Type Lead Battery</a:t>
                      </a:r>
                      <a:endParaRPr lang="zh-CN" sz="1800" b="0" kern="100" dirty="0">
                        <a:solidFill>
                          <a:srgbClr val="004E9D"/>
                        </a:solidFill>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pPr algn="ctr">
                        <a:spcAft>
                          <a:spcPts val="0"/>
                        </a:spcAft>
                      </a:pPr>
                      <a:endParaRPr lang="zh-CN" sz="2000" b="1" kern="100" dirty="0">
                        <a:effectLst/>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977200"/>
                      </a:solidFill>
                      <a:prstDash val="solid"/>
                      <a:round/>
                      <a:headEnd type="none" w="med" len="med"/>
                      <a:tailEnd type="none" w="med" len="med"/>
                    </a:lnL>
                    <a:lnR w="12700" cap="flat" cmpd="sng" algn="ctr">
                      <a:solidFill>
                        <a:srgbClr val="977200"/>
                      </a:solidFill>
                      <a:prstDash val="solid"/>
                      <a:round/>
                      <a:headEnd type="none" w="med" len="med"/>
                      <a:tailEnd type="none" w="med" len="med"/>
                    </a:lnR>
                    <a:lnT w="12700" cap="flat" cmpd="sng" algn="ctr">
                      <a:solidFill>
                        <a:srgbClr val="977200"/>
                      </a:solidFill>
                      <a:prstDash val="solid"/>
                      <a:round/>
                      <a:headEnd type="none" w="med" len="med"/>
                      <a:tailEnd type="none" w="med" len="med"/>
                    </a:lnT>
                    <a:lnB w="12700" cap="flat" cmpd="sng" algn="ctr">
                      <a:solidFill>
                        <a:srgbClr val="977200"/>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72916500"/>
                  </a:ext>
                </a:extLst>
              </a:tr>
              <a:tr h="374768">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a:effectLst/>
                          <a:latin typeface="Arial" panose="020B0604020202020204" pitchFamily="34" charset="0"/>
                          <a:cs typeface="Arial" panose="020B0604020202020204" pitchFamily="34" charset="0"/>
                        </a:rPr>
                        <a:t> </a:t>
                      </a:r>
                      <a:endParaRPr lang="zh-CN" sz="1800" b="1" kern="10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a:effectLst/>
                          <a:latin typeface="Arial" panose="020B0604020202020204" pitchFamily="34" charset="0"/>
                          <a:cs typeface="Arial" panose="020B0604020202020204" pitchFamily="34" charset="0"/>
                        </a:rPr>
                        <a:t> </a:t>
                      </a:r>
                      <a:endParaRPr lang="zh-CN" sz="1800" b="1" kern="10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hMerge="1">
                  <a:txBody>
                    <a:bodyPr/>
                    <a:lstStyle/>
                    <a:p>
                      <a:endParaRPr lang="zh-CN" altLang="en-US"/>
                    </a:p>
                  </a:txBody>
                  <a:tcPr/>
                </a:tc>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altLang="zh-CN" sz="1200" b="0" kern="100" dirty="0">
                          <a:ln>
                            <a:solidFill>
                              <a:srgbClr val="FF0000"/>
                            </a:solidFill>
                          </a:ln>
                          <a:solidFill>
                            <a:schemeClr val="bg1"/>
                          </a:solidFill>
                          <a:effectLst/>
                          <a:latin typeface="Arial" panose="020B0604020202020204" pitchFamily="34" charset="0"/>
                          <a:ea typeface="黑体" panose="02010609060101010101" pitchFamily="49" charset="-122"/>
                          <a:cs typeface="Arial" panose="020B0604020202020204" pitchFamily="34" charset="0"/>
                        </a:rPr>
                        <a:t>Ni-MH Battery</a:t>
                      </a:r>
                      <a:endParaRPr lang="zh-CN" sz="1800" b="0" kern="100" dirty="0">
                        <a:ln>
                          <a:solidFill>
                            <a:srgbClr val="FF0000"/>
                          </a:solidFill>
                        </a:ln>
                        <a:solidFill>
                          <a:schemeClr val="bg1"/>
                        </a:solidFill>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00B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 </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069022695"/>
                  </a:ext>
                </a:extLst>
              </a:tr>
              <a:tr h="374768">
                <a:tc v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a:effectLst/>
                          <a:latin typeface="Arial" panose="020B0604020202020204" pitchFamily="34" charset="0"/>
                          <a:cs typeface="Arial" panose="020B0604020202020204" pitchFamily="34" charset="0"/>
                        </a:rPr>
                        <a:t> </a:t>
                      </a:r>
                      <a:endParaRPr lang="zh-CN" sz="1800" b="1" kern="10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a:effectLst/>
                          <a:latin typeface="Arial" panose="020B0604020202020204" pitchFamily="34" charset="0"/>
                          <a:cs typeface="Arial" panose="020B0604020202020204" pitchFamily="34" charset="0"/>
                        </a:rPr>
                        <a:t> </a:t>
                      </a:r>
                      <a:endParaRPr lang="zh-CN" sz="1800" b="1" kern="100">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hMerge="1">
                  <a:txBody>
                    <a:bodyPr/>
                    <a:lstStyle/>
                    <a:p>
                      <a:endParaRPr lang="zh-CN" altLang="en-US"/>
                    </a:p>
                  </a:txBody>
                  <a:tcPr/>
                </a:tc>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altLang="zh-CN" sz="1400" b="0" kern="100" dirty="0">
                          <a:solidFill>
                            <a:srgbClr val="004E9D"/>
                          </a:solidFill>
                          <a:effectLst/>
                          <a:latin typeface="Arial" panose="020B0604020202020204" pitchFamily="34" charset="0"/>
                          <a:ea typeface="黑体" panose="02010609060101010101" pitchFamily="49" charset="-122"/>
                          <a:cs typeface="Arial" panose="020B0604020202020204" pitchFamily="34" charset="0"/>
                        </a:rPr>
                        <a:t>Lithium ion Battery</a:t>
                      </a:r>
                      <a:endParaRPr lang="zh-CN" sz="1400" b="0" kern="100" dirty="0">
                        <a:solidFill>
                          <a:srgbClr val="004E9D"/>
                        </a:solidFill>
                        <a:effectLst/>
                        <a:latin typeface="Arial" panose="020B0604020202020204" pitchFamily="34" charset="0"/>
                        <a:ea typeface="黑体" panose="02010609060101010101" pitchFamily="49" charset="-122"/>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56519578"/>
                  </a:ext>
                </a:extLst>
              </a:tr>
              <a:tr h="4374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US" sz="1200" b="1" kern="100" dirty="0">
                          <a:effectLst/>
                          <a:latin typeface="Arial" panose="020B0604020202020204" pitchFamily="34" charset="0"/>
                          <a:ea typeface="微软雅黑" panose="020B0503020204020204" pitchFamily="34" charset="-122"/>
                          <a:cs typeface="Arial" panose="020B0604020202020204" pitchFamily="34" charset="0"/>
                        </a:rPr>
                        <a:t>CO</a:t>
                      </a:r>
                      <a:r>
                        <a:rPr lang="en-US" sz="1200" b="1" kern="100" baseline="-25000" dirty="0">
                          <a:effectLst/>
                          <a:latin typeface="Arial" panose="020B0604020202020204" pitchFamily="34" charset="0"/>
                          <a:ea typeface="微软雅黑" panose="020B0503020204020204" pitchFamily="34" charset="-122"/>
                          <a:cs typeface="Arial" panose="020B0604020202020204" pitchFamily="34" charset="0"/>
                        </a:rPr>
                        <a:t>2 </a:t>
                      </a:r>
                      <a:r>
                        <a:rPr lang="en-US" sz="1200" b="1" kern="100" baseline="0" dirty="0">
                          <a:effectLst/>
                          <a:latin typeface="Arial" panose="020B0604020202020204" pitchFamily="34" charset="0"/>
                          <a:ea typeface="微软雅黑" panose="020B0503020204020204" pitchFamily="34" charset="-122"/>
                          <a:cs typeface="Arial" panose="020B0604020202020204" pitchFamily="34" charset="0"/>
                        </a:rPr>
                        <a:t>Reduction</a:t>
                      </a:r>
                      <a:r>
                        <a:rPr lang="en-US" sz="1200" b="1" kern="100" dirty="0">
                          <a:effectLst/>
                          <a:latin typeface="Arial" panose="020B0604020202020204" pitchFamily="34" charset="0"/>
                          <a:ea typeface="微软雅黑" panose="020B0503020204020204" pitchFamily="34" charset="-122"/>
                          <a:cs typeface="Arial" panose="020B0604020202020204" pitchFamily="34" charset="0"/>
                        </a:rPr>
                        <a:t>/%</a:t>
                      </a:r>
                      <a:endParaRPr lang="zh-CN" sz="1800" b="1" kern="100" dirty="0">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r>
                        <a:rPr lang="en-US" sz="1200" b="1" kern="100" dirty="0">
                          <a:effectLst/>
                          <a:latin typeface="Arial" panose="020B0604020202020204" pitchFamily="34" charset="0"/>
                          <a:cs typeface="Arial" panose="020B0604020202020204" pitchFamily="34" charset="0"/>
                        </a:rPr>
                        <a:t>4</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a:effectLst/>
                          <a:latin typeface="Arial" panose="020B0604020202020204" pitchFamily="34" charset="0"/>
                          <a:cs typeface="Arial" panose="020B0604020202020204" pitchFamily="34" charset="0"/>
                        </a:rPr>
                        <a:t>4-7</a:t>
                      </a:r>
                      <a:endParaRPr lang="zh-CN" sz="1800" b="1"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hMerge="1">
                  <a:txBody>
                    <a:bodyPr/>
                    <a:lstStyle/>
                    <a:p>
                      <a:endParaRPr lang="zh-CN"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8-12</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zh-CN"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a:effectLst/>
                          <a:latin typeface="Arial" panose="020B0604020202020204" pitchFamily="34" charset="0"/>
                          <a:cs typeface="Arial" panose="020B0604020202020204" pitchFamily="34" charset="0"/>
                        </a:rPr>
                        <a:t>12-15</a:t>
                      </a:r>
                      <a:endParaRPr lang="zh-CN" sz="1800" b="1"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200" b="1" kern="100" dirty="0">
                          <a:effectLst/>
                          <a:latin typeface="Arial" panose="020B0604020202020204" pitchFamily="34" charset="0"/>
                          <a:cs typeface="Arial" panose="020B0604020202020204" pitchFamily="34" charset="0"/>
                        </a:rPr>
                        <a:t>15-20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zh-CN" sz="1200" b="1" kern="100" dirty="0">
                          <a:effectLst/>
                          <a:latin typeface="Arial" panose="020B0604020202020204" pitchFamily="34" charset="0"/>
                          <a:cs typeface="Arial" panose="020B0604020202020204" pitchFamily="34" charset="0"/>
                        </a:rPr>
                        <a:t>＞</a:t>
                      </a:r>
                      <a:r>
                        <a:rPr lang="en-US" sz="1200" b="1" kern="100" dirty="0">
                          <a:effectLst/>
                          <a:latin typeface="Arial" panose="020B0604020202020204" pitchFamily="34" charset="0"/>
                          <a:cs typeface="Arial" panose="020B0604020202020204" pitchFamily="34" charset="0"/>
                        </a:rPr>
                        <a:t>20</a:t>
                      </a:r>
                      <a:endParaRPr lang="zh-CN" sz="1800" b="1"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nchor="ct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336508177"/>
                  </a:ext>
                </a:extLst>
              </a:tr>
            </a:tbl>
          </a:graphicData>
        </a:graphic>
      </p:graphicFrame>
      <p:graphicFrame>
        <p:nvGraphicFramePr>
          <p:cNvPr id="11" name="表格 10">
            <a:extLst>
              <a:ext uri="{FF2B5EF4-FFF2-40B4-BE49-F238E27FC236}">
                <a16:creationId xmlns:a16="http://schemas.microsoft.com/office/drawing/2014/main" id="{35DC3FB4-FFEE-4FA4-87BE-6773DAADBF53}"/>
              </a:ext>
            </a:extLst>
          </p:cNvPr>
          <p:cNvGraphicFramePr>
            <a:graphicFrameLocks noGrp="1"/>
          </p:cNvGraphicFramePr>
          <p:nvPr>
            <p:extLst>
              <p:ext uri="{D42A27DB-BD31-4B8C-83A1-F6EECF244321}">
                <p14:modId xmlns:p14="http://schemas.microsoft.com/office/powerpoint/2010/main" val="1048103749"/>
              </p:ext>
            </p:extLst>
          </p:nvPr>
        </p:nvGraphicFramePr>
        <p:xfrm>
          <a:off x="8467143" y="3553809"/>
          <a:ext cx="3281976" cy="2340726"/>
        </p:xfrm>
        <a:graphic>
          <a:graphicData uri="http://schemas.openxmlformats.org/drawingml/2006/table">
            <a:tbl>
              <a:tblPr firstRow="1" bandRow="1">
                <a:tableStyleId>{5C22544A-7EE6-4342-B048-85BDC9FD1C3A}</a:tableStyleId>
              </a:tblPr>
              <a:tblGrid>
                <a:gridCol w="1409722">
                  <a:extLst>
                    <a:ext uri="{9D8B030D-6E8A-4147-A177-3AD203B41FA5}">
                      <a16:colId xmlns:a16="http://schemas.microsoft.com/office/drawing/2014/main" val="20000"/>
                    </a:ext>
                  </a:extLst>
                </a:gridCol>
                <a:gridCol w="1872254">
                  <a:extLst>
                    <a:ext uri="{9D8B030D-6E8A-4147-A177-3AD203B41FA5}">
                      <a16:colId xmlns:a16="http://schemas.microsoft.com/office/drawing/2014/main" val="20001"/>
                    </a:ext>
                  </a:extLst>
                </a:gridCol>
              </a:tblGrid>
              <a:tr h="299538">
                <a:tc>
                  <a:txBody>
                    <a:bodyPr/>
                    <a:lstStyle/>
                    <a:p>
                      <a:pPr algn="ct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Battery</a:t>
                      </a:r>
                      <a:r>
                        <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Producer</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74164" marR="74164" marT="37083" marB="3708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PEVE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74164" marR="74164" marT="37083" marB="3708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1957">
                <a:tc>
                  <a:txBody>
                    <a:bodyPr/>
                    <a:lstStyle/>
                    <a:p>
                      <a:pPr algn="ctr"/>
                      <a:r>
                        <a:rPr lang="en-US" altLang="zh-CN" sz="1100" b="1" dirty="0">
                          <a:latin typeface="Arial" panose="020B0604020202020204" pitchFamily="34" charset="0"/>
                          <a:cs typeface="Arial" panose="020B0604020202020204" pitchFamily="34" charset="0"/>
                        </a:rPr>
                        <a:t>Vehicle</a:t>
                      </a:r>
                      <a:r>
                        <a:rPr lang="zh-CN" alt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Model</a:t>
                      </a:r>
                      <a:endParaRPr lang="zh-CN" altLang="en-US" sz="1100" b="1" dirty="0">
                        <a:latin typeface="Arial" panose="020B0604020202020204" pitchFamily="34" charset="0"/>
                        <a:cs typeface="Arial" panose="020B0604020202020204" pitchFamily="34" charset="0"/>
                      </a:endParaRPr>
                    </a:p>
                  </a:txBody>
                  <a:tcPr marL="74164" marR="74164" marT="37083" marB="37083">
                    <a:lnT w="12700" cap="flat" cmpd="sng" algn="ctr">
                      <a:solidFill>
                        <a:schemeClr val="tx1"/>
                      </a:solidFill>
                      <a:prstDash val="solid"/>
                      <a:round/>
                      <a:headEnd type="none" w="med" len="med"/>
                      <a:tailEnd type="none" w="med" len="med"/>
                    </a:lnT>
                    <a:noFill/>
                  </a:tcPr>
                </a:tc>
                <a:tc>
                  <a:txBody>
                    <a:bodyPr/>
                    <a:lstStyle/>
                    <a:p>
                      <a:pPr algn="ctr"/>
                      <a:r>
                        <a:rPr lang="en-US" altLang="zh-CN" sz="1100" b="1" dirty="0">
                          <a:latin typeface="Arial" panose="020B0604020202020204" pitchFamily="34" charset="0"/>
                          <a:cs typeface="Arial" panose="020B0604020202020204" pitchFamily="34" charset="0"/>
                        </a:rPr>
                        <a:t>Lexus  LS600h</a:t>
                      </a:r>
                      <a:endParaRPr lang="zh-CN" altLang="en-US" sz="1100" b="1" dirty="0">
                        <a:latin typeface="Arial" panose="020B0604020202020204" pitchFamily="34" charset="0"/>
                        <a:cs typeface="Arial" panose="020B0604020202020204" pitchFamily="34" charset="0"/>
                      </a:endParaRPr>
                    </a:p>
                  </a:txBody>
                  <a:tcPr marL="74164" marR="74164" marT="37083" marB="37083">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271957">
                <a:tc>
                  <a:txBody>
                    <a:bodyPr/>
                    <a:lstStyle/>
                    <a:p>
                      <a:pPr algn="ctr"/>
                      <a:r>
                        <a:rPr lang="en-US" altLang="zh-CN" sz="1100" b="1" dirty="0">
                          <a:latin typeface="Arial" panose="020B0604020202020204" pitchFamily="34" charset="0"/>
                          <a:cs typeface="Arial" panose="020B0604020202020204" pitchFamily="34" charset="0"/>
                        </a:rPr>
                        <a:t>Nominal</a:t>
                      </a:r>
                      <a:r>
                        <a:rPr lang="zh-CN" alt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Voltage</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tc>
                  <a:txBody>
                    <a:bodyPr/>
                    <a:lstStyle/>
                    <a:p>
                      <a:pPr algn="ctr"/>
                      <a:r>
                        <a:rPr lang="en-US" altLang="zh-CN" sz="1100" b="1" dirty="0">
                          <a:latin typeface="Arial" panose="020B0604020202020204" pitchFamily="34" charset="0"/>
                          <a:cs typeface="Arial" panose="020B0604020202020204" pitchFamily="34" charset="0"/>
                        </a:rPr>
                        <a:t>7.2V</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extLst>
                  <a:ext uri="{0D108BD9-81ED-4DB2-BD59-A6C34878D82A}">
                    <a16:rowId xmlns:a16="http://schemas.microsoft.com/office/drawing/2014/main" val="10002"/>
                  </a:ext>
                </a:extLst>
              </a:tr>
              <a:tr h="271957">
                <a:tc>
                  <a:txBody>
                    <a:bodyPr/>
                    <a:lstStyle/>
                    <a:p>
                      <a:pPr algn="ctr"/>
                      <a:r>
                        <a:rPr lang="en-US" altLang="zh-CN" sz="1100" b="1" dirty="0">
                          <a:latin typeface="Arial" panose="020B0604020202020204" pitchFamily="34" charset="0"/>
                          <a:cs typeface="Arial" panose="020B0604020202020204" pitchFamily="34" charset="0"/>
                        </a:rPr>
                        <a:t>Rated</a:t>
                      </a:r>
                      <a:r>
                        <a:rPr lang="zh-CN" alt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Power</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tc>
                  <a:txBody>
                    <a:bodyPr/>
                    <a:lstStyle/>
                    <a:p>
                      <a:pPr algn="ctr"/>
                      <a:r>
                        <a:rPr lang="en-US" altLang="zh-CN" sz="1100" b="1" dirty="0">
                          <a:latin typeface="Arial" panose="020B0604020202020204" pitchFamily="34" charset="0"/>
                          <a:cs typeface="Arial" panose="020B0604020202020204" pitchFamily="34" charset="0"/>
                        </a:rPr>
                        <a:t>6.5Ah</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extLst>
                  <a:ext uri="{0D108BD9-81ED-4DB2-BD59-A6C34878D82A}">
                    <a16:rowId xmlns:a16="http://schemas.microsoft.com/office/drawing/2014/main" val="10003"/>
                  </a:ext>
                </a:extLst>
              </a:tr>
              <a:tr h="271957">
                <a:tc>
                  <a:txBody>
                    <a:bodyPr/>
                    <a:lstStyle/>
                    <a:p>
                      <a:pPr algn="ctr"/>
                      <a:r>
                        <a:rPr lang="en-US" altLang="zh-CN" sz="1100" b="1" dirty="0">
                          <a:latin typeface="Arial" panose="020B0604020202020204" pitchFamily="34" charset="0"/>
                          <a:cs typeface="Arial" panose="020B0604020202020204" pitchFamily="34" charset="0"/>
                        </a:rPr>
                        <a:t>Output</a:t>
                      </a:r>
                      <a:r>
                        <a:rPr lang="zh-CN" alt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Power</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tc>
                  <a:txBody>
                    <a:bodyPr/>
                    <a:lstStyle/>
                    <a:p>
                      <a:pPr algn="ctr"/>
                      <a:r>
                        <a:rPr lang="en-US" altLang="zh-CN" sz="1100" b="1" dirty="0">
                          <a:latin typeface="Arial" panose="020B0604020202020204" pitchFamily="34" charset="0"/>
                          <a:cs typeface="Arial" panose="020B0604020202020204" pitchFamily="34" charset="0"/>
                        </a:rPr>
                        <a:t>1352W/6Cell  Module</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extLst>
                  <a:ext uri="{0D108BD9-81ED-4DB2-BD59-A6C34878D82A}">
                    <a16:rowId xmlns:a16="http://schemas.microsoft.com/office/drawing/2014/main" val="10004"/>
                  </a:ext>
                </a:extLst>
              </a:tr>
              <a:tr h="271957">
                <a:tc>
                  <a:txBody>
                    <a:bodyPr/>
                    <a:lstStyle/>
                    <a:p>
                      <a:pPr algn="ctr"/>
                      <a:r>
                        <a:rPr lang="en-US" altLang="zh-CN" sz="1100" b="1" dirty="0">
                          <a:latin typeface="Arial" panose="020B0604020202020204" pitchFamily="34" charset="0"/>
                          <a:cs typeface="Arial" panose="020B0604020202020204" pitchFamily="34" charset="0"/>
                        </a:rPr>
                        <a:t>Weight</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tc>
                  <a:txBody>
                    <a:bodyPr/>
                    <a:lstStyle/>
                    <a:p>
                      <a:pPr algn="ctr"/>
                      <a:r>
                        <a:rPr lang="en-US" altLang="zh-CN" sz="1100" b="1" dirty="0">
                          <a:latin typeface="Arial" panose="020B0604020202020204" pitchFamily="34" charset="0"/>
                          <a:cs typeface="Arial" panose="020B0604020202020204" pitchFamily="34" charset="0"/>
                        </a:rPr>
                        <a:t>1197g</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extLst>
                  <a:ext uri="{0D108BD9-81ED-4DB2-BD59-A6C34878D82A}">
                    <a16:rowId xmlns:a16="http://schemas.microsoft.com/office/drawing/2014/main" val="10005"/>
                  </a:ext>
                </a:extLst>
              </a:tr>
              <a:tr h="271957">
                <a:tc>
                  <a:txBody>
                    <a:bodyPr/>
                    <a:lstStyle/>
                    <a:p>
                      <a:pPr algn="ctr"/>
                      <a:r>
                        <a:rPr lang="en-US" altLang="zh-CN" sz="1100" b="1" dirty="0">
                          <a:latin typeface="Arial" panose="020B0604020202020204" pitchFamily="34" charset="0"/>
                          <a:cs typeface="Arial" panose="020B0604020202020204" pitchFamily="34" charset="0"/>
                        </a:rPr>
                        <a:t>Cell</a:t>
                      </a:r>
                      <a:r>
                        <a:rPr lang="zh-CN" alt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Unit</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tc>
                  <a:txBody>
                    <a:bodyPr/>
                    <a:lstStyle/>
                    <a:p>
                      <a:pPr algn="ctr"/>
                      <a:r>
                        <a:rPr lang="en-US" altLang="zh-CN" sz="1100" b="1" dirty="0">
                          <a:latin typeface="Arial" panose="020B0604020202020204" pitchFamily="34" charset="0"/>
                          <a:cs typeface="Arial" panose="020B0604020202020204" pitchFamily="34" charset="0"/>
                        </a:rPr>
                        <a:t>288V</a:t>
                      </a:r>
                      <a:endParaRPr lang="zh-CN" altLang="en-US" sz="1100" b="1" dirty="0">
                        <a:latin typeface="Arial" panose="020B0604020202020204" pitchFamily="34" charset="0"/>
                        <a:cs typeface="Arial" panose="020B0604020202020204" pitchFamily="34" charset="0"/>
                      </a:endParaRPr>
                    </a:p>
                  </a:txBody>
                  <a:tcPr marL="74164" marR="74164" marT="37083" marB="37083">
                    <a:noFill/>
                  </a:tcPr>
                </a:tc>
                <a:extLst>
                  <a:ext uri="{0D108BD9-81ED-4DB2-BD59-A6C34878D82A}">
                    <a16:rowId xmlns:a16="http://schemas.microsoft.com/office/drawing/2014/main" val="10006"/>
                  </a:ext>
                </a:extLst>
              </a:tr>
              <a:tr h="271957">
                <a:tc>
                  <a:txBody>
                    <a:bodyPr/>
                    <a:lstStyle/>
                    <a:p>
                      <a:pPr algn="ctr"/>
                      <a:r>
                        <a:rPr lang="en-US" altLang="zh-CN" sz="1100" b="1" dirty="0">
                          <a:latin typeface="Arial" panose="020B0604020202020204" pitchFamily="34" charset="0"/>
                          <a:cs typeface="Arial" panose="020B0604020202020204" pitchFamily="34" charset="0"/>
                        </a:rPr>
                        <a:t>Alloy</a:t>
                      </a:r>
                      <a:r>
                        <a:rPr lang="zh-CN" alt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Feature</a:t>
                      </a:r>
                      <a:endParaRPr lang="zh-CN" altLang="en-US" sz="1100" b="1" dirty="0">
                        <a:latin typeface="Arial" panose="020B0604020202020204" pitchFamily="34" charset="0"/>
                        <a:cs typeface="Arial" panose="020B0604020202020204" pitchFamily="34" charset="0"/>
                      </a:endParaRPr>
                    </a:p>
                  </a:txBody>
                  <a:tcPr marL="74164" marR="74164" marT="37083" marB="37083">
                    <a:lnB w="12700" cap="flat" cmpd="sng" algn="ctr">
                      <a:solidFill>
                        <a:schemeClr val="tx1"/>
                      </a:solidFill>
                      <a:prstDash val="solid"/>
                      <a:round/>
                      <a:headEnd type="none" w="med" len="med"/>
                      <a:tailEnd type="none" w="med" len="med"/>
                    </a:lnB>
                    <a:noFill/>
                  </a:tcPr>
                </a:tc>
                <a:tc>
                  <a:txBody>
                    <a:bodyPr/>
                    <a:lstStyle/>
                    <a:p>
                      <a:pPr algn="ctr"/>
                      <a:r>
                        <a:rPr lang="en-US" altLang="zh-CN" sz="1100" b="1" dirty="0">
                          <a:latin typeface="Arial" panose="020B0604020202020204" pitchFamily="34" charset="0"/>
                          <a:cs typeface="Arial" panose="020B0604020202020204" pitchFamily="34" charset="0"/>
                        </a:rPr>
                        <a:t>Superior Comprehensive Performance</a:t>
                      </a:r>
                      <a:endParaRPr lang="zh-CN" altLang="en-US" sz="1100" b="1" dirty="0">
                        <a:latin typeface="Arial" panose="020B0604020202020204" pitchFamily="34" charset="0"/>
                        <a:cs typeface="Arial" panose="020B0604020202020204" pitchFamily="34" charset="0"/>
                      </a:endParaRPr>
                    </a:p>
                  </a:txBody>
                  <a:tcPr marL="74164" marR="74164" marT="37083" marB="37083">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标题 1"/>
          <p:cNvSpPr txBox="1">
            <a:spLocks/>
          </p:cNvSpPr>
          <p:nvPr/>
        </p:nvSpPr>
        <p:spPr>
          <a:xfrm>
            <a:off x="455305" y="204701"/>
            <a:ext cx="628839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2.2 Power Ni-MH Cell Applications in HEV </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8467143" y="2257636"/>
            <a:ext cx="3281976" cy="1282555"/>
          </a:xfrm>
          <a:prstGeom prst="rect">
            <a:avLst/>
          </a:prstGeom>
          <a:ln>
            <a:noFill/>
          </a:ln>
        </p:spPr>
      </p:pic>
      <p:pic>
        <p:nvPicPr>
          <p:cNvPr id="3" name="图片 2"/>
          <p:cNvPicPr>
            <a:picLocks noChangeAspect="1"/>
          </p:cNvPicPr>
          <p:nvPr/>
        </p:nvPicPr>
        <p:blipFill>
          <a:blip r:embed="rId3"/>
          <a:stretch>
            <a:fillRect/>
          </a:stretch>
        </p:blipFill>
        <p:spPr>
          <a:xfrm>
            <a:off x="8568743" y="1062186"/>
            <a:ext cx="2934205" cy="1304991"/>
          </a:xfrm>
          <a:prstGeom prst="rect">
            <a:avLst/>
          </a:prstGeom>
        </p:spPr>
      </p:pic>
    </p:spTree>
    <p:extLst>
      <p:ext uri="{BB962C8B-B14F-4D97-AF65-F5344CB8AC3E}">
        <p14:creationId xmlns:p14="http://schemas.microsoft.com/office/powerpoint/2010/main" val="48896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1100010" y="1324705"/>
            <a:ext cx="4202420" cy="3048443"/>
          </a:xfrm>
          <a:prstGeom prst="rect">
            <a:avLst/>
          </a:prstGeom>
          <a:noFill/>
        </p:spPr>
      </p:pic>
      <p:sp>
        <p:nvSpPr>
          <p:cNvPr id="3" name="文本框 2"/>
          <p:cNvSpPr txBox="1"/>
          <p:nvPr/>
        </p:nvSpPr>
        <p:spPr>
          <a:xfrm>
            <a:off x="282388" y="4564820"/>
            <a:ext cx="11974606" cy="1631216"/>
          </a:xfrm>
          <a:prstGeom prst="rect">
            <a:avLst/>
          </a:prstGeom>
          <a:noFill/>
        </p:spPr>
        <p:txBody>
          <a:bodyPr wrap="square" rtlCol="0">
            <a:spAutoFit/>
          </a:bodyPr>
          <a:lstStyle>
            <a:defPPr>
              <a:defRPr lang="zh-CN"/>
            </a:defPPr>
            <a:lvl1pPr indent="457200">
              <a:lnSpc>
                <a:spcPct val="150000"/>
              </a:lnSpc>
              <a:defRPr>
                <a:latin typeface="微软雅黑" pitchFamily="34" charset="-122"/>
                <a:ea typeface="微软雅黑" pitchFamily="34" charset="-122"/>
              </a:defRPr>
            </a:lvl1pPr>
          </a:lstStyle>
          <a:p>
            <a:pPr marL="285750" indent="-285750">
              <a:lnSpc>
                <a:spcPct val="100000"/>
              </a:lnSpc>
              <a:buFont typeface="Wingdings" panose="05000000000000000000" pitchFamily="2" charset="2"/>
              <a:buChar char="u"/>
            </a:pPr>
            <a:r>
              <a:rPr lang="en-US" altLang="zh-CN" sz="2000" dirty="0">
                <a:latin typeface="Arial" panose="020B0604020202020204" pitchFamily="34" charset="0"/>
                <a:cs typeface="Arial" panose="020B0604020202020204" pitchFamily="34" charset="0"/>
              </a:rPr>
              <a:t>China’s annual sales of rare earth hydrogen storage materials basically maintain at 9,000t since 2011.</a:t>
            </a:r>
          </a:p>
          <a:p>
            <a:pPr marL="285750" indent="-285750">
              <a:lnSpc>
                <a:spcPct val="100000"/>
              </a:lnSpc>
              <a:buFont typeface="Wingdings" panose="05000000000000000000" pitchFamily="2" charset="2"/>
              <a:buChar char="u"/>
            </a:pPr>
            <a:r>
              <a:rPr lang="en-US" altLang="zh-CN" sz="2000" dirty="0">
                <a:latin typeface="Arial" panose="020B0604020202020204" pitchFamily="34" charset="0"/>
                <a:cs typeface="Arial" panose="020B0604020202020204" pitchFamily="34" charset="0"/>
              </a:rPr>
              <a:t>Rapid market development of Toyota Ni-MH mix-power vehicles pushed forward the growth of alloy powder market in the recent years.</a:t>
            </a:r>
          </a:p>
          <a:p>
            <a:pPr marL="285750" indent="-285750">
              <a:lnSpc>
                <a:spcPct val="100000"/>
              </a:lnSpc>
              <a:buFont typeface="Wingdings" panose="05000000000000000000" pitchFamily="2" charset="2"/>
              <a:buChar char="u"/>
            </a:pPr>
            <a:r>
              <a:rPr lang="en-US" altLang="zh-CN" sz="2000" dirty="0">
                <a:latin typeface="Arial" panose="020B0604020202020204" pitchFamily="34" charset="0"/>
                <a:cs typeface="Arial" panose="020B0604020202020204" pitchFamily="34" charset="0"/>
              </a:rPr>
              <a:t>Struck by lithium-ion battery development, production and sales of rare earth hydrogen storage materials declined in the civil market.</a:t>
            </a:r>
          </a:p>
        </p:txBody>
      </p:sp>
      <p:sp>
        <p:nvSpPr>
          <p:cNvPr id="4" name="标题 1"/>
          <p:cNvSpPr txBox="1">
            <a:spLocks/>
          </p:cNvSpPr>
          <p:nvPr/>
        </p:nvSpPr>
        <p:spPr>
          <a:xfrm>
            <a:off x="455303" y="204701"/>
            <a:ext cx="9845143" cy="524217"/>
          </a:xfrm>
          <a:prstGeom prst="rect">
            <a:avLst/>
          </a:prstGeom>
        </p:spPr>
        <p:txBody>
          <a:bodyPr anchor="ctr">
            <a:noAutofit/>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300" b="1" dirty="0">
                <a:solidFill>
                  <a:srgbClr val="004E9D"/>
                </a:solidFill>
                <a:latin typeface="Arial" panose="020B0604020202020204" pitchFamily="34" charset="0"/>
                <a:ea typeface="微软雅黑" panose="020B0503020204020204" pitchFamily="34" charset="-122"/>
                <a:cs typeface="Arial" panose="020B0604020202020204" pitchFamily="34" charset="0"/>
              </a:rPr>
              <a:t>2.3 Production &amp; Sales of Rare Earth Hydrogen Storage Materials</a:t>
            </a:r>
            <a:endParaRPr lang="zh-CN" altLang="en-US" sz="23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pic>
        <p:nvPicPr>
          <p:cNvPr id="6" name="图片 5"/>
          <p:cNvPicPr>
            <a:picLocks noChangeAspect="1"/>
          </p:cNvPicPr>
          <p:nvPr/>
        </p:nvPicPr>
        <p:blipFill>
          <a:blip r:embed="rId3"/>
          <a:stretch>
            <a:fillRect/>
          </a:stretch>
        </p:blipFill>
        <p:spPr>
          <a:xfrm>
            <a:off x="6123877" y="1324705"/>
            <a:ext cx="5296598" cy="3115118"/>
          </a:xfrm>
          <a:prstGeom prst="rect">
            <a:avLst/>
          </a:prstGeom>
        </p:spPr>
      </p:pic>
    </p:spTree>
    <p:extLst>
      <p:ext uri="{BB962C8B-B14F-4D97-AF65-F5344CB8AC3E}">
        <p14:creationId xmlns:p14="http://schemas.microsoft.com/office/powerpoint/2010/main" val="368913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http://fs1.dajie.com/2011/01/26/039/12960328390004214m.png"/>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4911" r="4139" b="5534"/>
          <a:stretch/>
        </p:blipFill>
        <p:spPr bwMode="auto">
          <a:xfrm>
            <a:off x="9623983" y="4626825"/>
            <a:ext cx="1401034" cy="683203"/>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6733" t="8370" r="22787" b="35560"/>
          <a:stretch/>
        </p:blipFill>
        <p:spPr>
          <a:xfrm>
            <a:off x="10650342" y="957922"/>
            <a:ext cx="1257368" cy="799708"/>
          </a:xfrm>
          <a:prstGeom prst="rect">
            <a:avLst/>
          </a:prstGeom>
        </p:spPr>
      </p:pic>
      <p:pic>
        <p:nvPicPr>
          <p:cNvPr id="42" name="Picture 5" descr="logo-panaso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5232" y="3371258"/>
            <a:ext cx="1491663" cy="400059"/>
          </a:xfrm>
          <a:prstGeom prst="rect">
            <a:avLst/>
          </a:prstGeom>
          <a:noFill/>
          <a:extLst>
            <a:ext uri="{909E8E84-426E-40DD-AFC4-6F175D3DCCD1}">
              <a14:hiddenFill xmlns:a14="http://schemas.microsoft.com/office/drawing/2010/main">
                <a:solidFill>
                  <a:srgbClr val="FFFFFF"/>
                </a:solidFill>
              </a14:hiddenFill>
            </a:ext>
          </a:extLst>
        </p:spPr>
      </p:pic>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847" y="1891681"/>
            <a:ext cx="1419243" cy="526661"/>
          </a:xfrm>
          <a:prstGeom prst="rect">
            <a:avLst/>
          </a:prstGeom>
        </p:spPr>
      </p:pic>
      <p:pic>
        <p:nvPicPr>
          <p:cNvPr id="44" name="图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9638" y="4031472"/>
            <a:ext cx="1313383" cy="520522"/>
          </a:xfrm>
          <a:prstGeom prst="rect">
            <a:avLst/>
          </a:prstGeom>
        </p:spPr>
      </p:pic>
      <p:cxnSp>
        <p:nvCxnSpPr>
          <p:cNvPr id="45" name="直接连接符 4"/>
          <p:cNvCxnSpPr/>
          <p:nvPr/>
        </p:nvCxnSpPr>
        <p:spPr>
          <a:xfrm rot="5400000">
            <a:off x="6882838" y="3427053"/>
            <a:ext cx="5290423" cy="28938"/>
          </a:xfrm>
          <a:prstGeom prst="curvedConnector3">
            <a:avLst>
              <a:gd name="adj1" fmla="val 50000"/>
            </a:avLst>
          </a:prstGeom>
          <a:ln w="34925">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9638" y="2638300"/>
            <a:ext cx="1274513" cy="472803"/>
          </a:xfrm>
          <a:prstGeom prst="rect">
            <a:avLst/>
          </a:prstGeom>
        </p:spPr>
      </p:pic>
      <p:sp>
        <p:nvSpPr>
          <p:cNvPr id="47"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2.4 Company Milestones</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8" name="组合 47"/>
          <p:cNvGrpSpPr/>
          <p:nvPr/>
        </p:nvGrpSpPr>
        <p:grpSpPr>
          <a:xfrm>
            <a:off x="0" y="962127"/>
            <a:ext cx="9749174" cy="5362574"/>
            <a:chOff x="-63375" y="2300745"/>
            <a:chExt cx="9462295" cy="3863577"/>
          </a:xfrm>
        </p:grpSpPr>
        <p:sp>
          <p:nvSpPr>
            <p:cNvPr id="49" name="Line 3"/>
            <p:cNvSpPr>
              <a:spLocks noChangeShapeType="1"/>
            </p:cNvSpPr>
            <p:nvPr/>
          </p:nvSpPr>
          <p:spPr bwMode="auto">
            <a:xfrm flipH="1">
              <a:off x="-23887" y="5821422"/>
              <a:ext cx="2819400" cy="171450"/>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4"/>
            <p:cNvSpPr>
              <a:spLocks noChangeShapeType="1"/>
            </p:cNvSpPr>
            <p:nvPr/>
          </p:nvSpPr>
          <p:spPr bwMode="auto">
            <a:xfrm flipH="1">
              <a:off x="-23887" y="3992622"/>
              <a:ext cx="609600" cy="2000250"/>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AutoShape 5"/>
            <p:cNvSpPr>
              <a:spLocks noChangeArrowheads="1"/>
            </p:cNvSpPr>
            <p:nvPr/>
          </p:nvSpPr>
          <p:spPr bwMode="auto">
            <a:xfrm>
              <a:off x="1590601" y="3678297"/>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AutoShape 6"/>
            <p:cNvSpPr>
              <a:spLocks noChangeArrowheads="1"/>
            </p:cNvSpPr>
            <p:nvPr/>
          </p:nvSpPr>
          <p:spPr bwMode="auto">
            <a:xfrm>
              <a:off x="2414513" y="4221222"/>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54118"/>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AutoShape 7"/>
            <p:cNvSpPr>
              <a:spLocks noChangeArrowheads="1"/>
            </p:cNvSpPr>
            <p:nvPr/>
          </p:nvSpPr>
          <p:spPr bwMode="auto">
            <a:xfrm>
              <a:off x="2884413" y="5018941"/>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8"/>
            <p:cNvSpPr>
              <a:spLocks noChangeShapeType="1"/>
            </p:cNvSpPr>
            <p:nvPr/>
          </p:nvSpPr>
          <p:spPr bwMode="auto">
            <a:xfrm flipH="1">
              <a:off x="-23887" y="3834270"/>
              <a:ext cx="1665288" cy="2158603"/>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9"/>
            <p:cNvSpPr>
              <a:spLocks noChangeShapeType="1"/>
            </p:cNvSpPr>
            <p:nvPr/>
          </p:nvSpPr>
          <p:spPr bwMode="auto">
            <a:xfrm flipH="1">
              <a:off x="-23887" y="5132050"/>
              <a:ext cx="2895600" cy="860822"/>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10"/>
            <p:cNvSpPr>
              <a:spLocks noChangeShapeType="1"/>
            </p:cNvSpPr>
            <p:nvPr/>
          </p:nvSpPr>
          <p:spPr bwMode="auto">
            <a:xfrm flipH="1">
              <a:off x="-23887" y="2703175"/>
              <a:ext cx="1866900" cy="3289697"/>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11"/>
            <p:cNvSpPr>
              <a:spLocks noChangeShapeType="1"/>
            </p:cNvSpPr>
            <p:nvPr/>
          </p:nvSpPr>
          <p:spPr bwMode="auto">
            <a:xfrm flipH="1">
              <a:off x="-23887" y="3698538"/>
              <a:ext cx="2309813" cy="2294334"/>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12"/>
            <p:cNvSpPr>
              <a:spLocks noChangeShapeType="1"/>
            </p:cNvSpPr>
            <p:nvPr/>
          </p:nvSpPr>
          <p:spPr bwMode="auto">
            <a:xfrm flipH="1">
              <a:off x="-23887" y="4648657"/>
              <a:ext cx="2846388" cy="1344215"/>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Line 13"/>
            <p:cNvSpPr>
              <a:spLocks noChangeShapeType="1"/>
            </p:cNvSpPr>
            <p:nvPr/>
          </p:nvSpPr>
          <p:spPr bwMode="auto">
            <a:xfrm flipH="1">
              <a:off x="-23887" y="5433279"/>
              <a:ext cx="3867150" cy="559594"/>
            </a:xfrm>
            <a:prstGeom prst="line">
              <a:avLst/>
            </a:prstGeom>
            <a:noFill/>
            <a:ln w="19050"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0" name="Group 14"/>
            <p:cNvGrpSpPr>
              <a:grpSpLocks/>
            </p:cNvGrpSpPr>
            <p:nvPr/>
          </p:nvGrpSpPr>
          <p:grpSpPr bwMode="auto">
            <a:xfrm>
              <a:off x="-63375" y="4392672"/>
              <a:ext cx="2554088" cy="1771650"/>
              <a:chOff x="-25" y="0"/>
              <a:chExt cx="1617" cy="1522"/>
            </a:xfrm>
          </p:grpSpPr>
          <p:sp>
            <p:nvSpPr>
              <p:cNvPr id="75" name="Arc 15"/>
              <p:cNvSpPr>
                <a:spLocks/>
              </p:cNvSpPr>
              <p:nvPr/>
            </p:nvSpPr>
            <p:spPr bwMode="auto">
              <a:xfrm>
                <a:off x="0" y="79"/>
                <a:ext cx="1440" cy="14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80808">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Line 16"/>
              <p:cNvSpPr>
                <a:spLocks noChangeShapeType="1"/>
              </p:cNvSpPr>
              <p:nvPr/>
            </p:nvSpPr>
            <p:spPr bwMode="auto">
              <a:xfrm flipH="1">
                <a:off x="0" y="0"/>
                <a:ext cx="1592" cy="1522"/>
              </a:xfrm>
              <a:prstGeom prst="line">
                <a:avLst/>
              </a:prstGeom>
              <a:noFill/>
              <a:ln w="9525" cmpd="sng">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7" name="Arc 17"/>
              <p:cNvSpPr>
                <a:spLocks/>
              </p:cNvSpPr>
              <p:nvPr/>
            </p:nvSpPr>
            <p:spPr bwMode="auto">
              <a:xfrm>
                <a:off x="0" y="142"/>
                <a:ext cx="1382" cy="13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gamma/>
                      <a:shade val="72941"/>
                      <a:invGamma/>
                    </a:srgbClr>
                  </a:gs>
                  <a:gs pos="100000">
                    <a:srgbClr val="CBBC63"/>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CBBC63">
                          <a:gamma/>
                          <a:shade val="60000"/>
                          <a:invGamma/>
                        </a:srgbClr>
                      </a:outerShdw>
                    </a:effectLst>
                  </a14:hiddenEffects>
                </a:ext>
              </a:extLst>
            </p:spPr>
            <p:txBody>
              <a:bodyPr wrap="none" anchor="ctr"/>
              <a:lstStyle/>
              <a:p>
                <a:endParaRPr lang="zh-CN" altLang="en-US"/>
              </a:p>
            </p:txBody>
          </p:sp>
          <p:sp>
            <p:nvSpPr>
              <p:cNvPr id="78" name="Arc 18"/>
              <p:cNvSpPr>
                <a:spLocks/>
              </p:cNvSpPr>
              <p:nvPr/>
            </p:nvSpPr>
            <p:spPr bwMode="auto">
              <a:xfrm>
                <a:off x="14" y="163"/>
                <a:ext cx="1347" cy="13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1">
                <a:gsLst>
                  <a:gs pos="0">
                    <a:srgbClr val="CBBC63">
                      <a:alpha val="0"/>
                    </a:srgbClr>
                  </a:gs>
                  <a:gs pos="100000">
                    <a:srgbClr val="CBBC63">
                      <a:gamma/>
                      <a:tint val="63529"/>
                      <a:invGamma/>
                    </a:srgb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17961" dir="2700000" algn="ctr" rotWithShape="0">
                        <a:srgbClr val="CBBC63">
                          <a:gamma/>
                          <a:shade val="60000"/>
                          <a:invGamma/>
                        </a:srgbClr>
                      </a:outerShdw>
                    </a:effectLst>
                  </a14:hiddenEffects>
                </a:ext>
              </a:extLst>
            </p:spPr>
            <p:txBody>
              <a:bodyPr wrap="none" anchor="ctr"/>
              <a:lstStyle/>
              <a:p>
                <a:endParaRPr lang="zh-CN" altLang="en-US"/>
              </a:p>
            </p:txBody>
          </p:sp>
          <p:sp>
            <p:nvSpPr>
              <p:cNvPr id="79" name="Text Box 19"/>
              <p:cNvSpPr txBox="1">
                <a:spLocks noChangeArrowheads="1"/>
              </p:cNvSpPr>
              <p:nvPr/>
            </p:nvSpPr>
            <p:spPr bwMode="auto">
              <a:xfrm>
                <a:off x="-25" y="612"/>
                <a:ext cx="1036" cy="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US" altLang="zh-CN" sz="2000" b="1" dirty="0">
                    <a:solidFill>
                      <a:srgbClr val="FFFF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Arial" panose="020B0604020202020204" pitchFamily="34" charset="0"/>
                  </a:rPr>
                  <a:t>Hydrogen Storage Alloy</a:t>
                </a:r>
                <a:endParaRPr lang="zh-CN" altLang="zh-CN" sz="2000" b="1" dirty="0">
                  <a:solidFill>
                    <a:srgbClr val="FFFF00"/>
                  </a:solidFill>
                  <a:effectLst>
                    <a:outerShdw blurRad="38100" dist="38100" dir="2700000" algn="tl">
                      <a:srgbClr val="C0C0C0"/>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61" name="AutoShape 24"/>
            <p:cNvSpPr>
              <a:spLocks noChangeArrowheads="1"/>
            </p:cNvSpPr>
            <p:nvPr/>
          </p:nvSpPr>
          <p:spPr bwMode="auto">
            <a:xfrm>
              <a:off x="3801989" y="5140385"/>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2"/>
                </a:gs>
                <a:gs pos="100000">
                  <a:schemeClr val="accent2">
                    <a:gamma/>
                    <a:shade val="50980"/>
                    <a:invGamma/>
                  </a:schemeClr>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2" name="AutoShape 29"/>
            <p:cNvSpPr>
              <a:spLocks noChangeArrowheads="1"/>
            </p:cNvSpPr>
            <p:nvPr/>
          </p:nvSpPr>
          <p:spPr bwMode="auto">
            <a:xfrm>
              <a:off x="1671563" y="2300745"/>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hlink">
                    <a:gamma/>
                    <a:tint val="20000"/>
                    <a:invGamma/>
                  </a:schemeClr>
                </a:gs>
                <a:gs pos="100000">
                  <a:schemeClr val="hlink"/>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3" name="AutoShape 30"/>
            <p:cNvSpPr>
              <a:spLocks noChangeArrowheads="1"/>
            </p:cNvSpPr>
            <p:nvPr/>
          </p:nvSpPr>
          <p:spPr bwMode="auto">
            <a:xfrm>
              <a:off x="2157339" y="3324682"/>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amma/>
                    <a:tint val="28627"/>
                    <a:invGamma/>
                  </a:schemeClr>
                </a:gs>
                <a:gs pos="100000">
                  <a:schemeClr val="accent1"/>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4" name="AutoShape 31"/>
            <p:cNvSpPr>
              <a:spLocks noChangeArrowheads="1"/>
            </p:cNvSpPr>
            <p:nvPr/>
          </p:nvSpPr>
          <p:spPr bwMode="auto">
            <a:xfrm>
              <a:off x="2752652" y="4308138"/>
              <a:ext cx="657225" cy="49291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folHlink"/>
                </a:gs>
                <a:gs pos="100000">
                  <a:schemeClr val="folHlink">
                    <a:gamma/>
                    <a:shade val="79216"/>
                    <a:invGamma/>
                  </a:schemeClr>
                </a:gs>
              </a:gsLst>
              <a:lin ang="5400000" scaled="1"/>
            </a:gradFill>
            <a:ln w="9525" cmpd="sng">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65" name="AutoShape 32"/>
            <p:cNvSpPr>
              <a:spLocks noChangeArrowheads="1"/>
            </p:cNvSpPr>
            <p:nvPr/>
          </p:nvSpPr>
          <p:spPr bwMode="auto">
            <a:xfrm>
              <a:off x="511101" y="3819982"/>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72941"/>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33"/>
            <p:cNvSpPr>
              <a:spLocks noChangeArrowheads="1"/>
            </p:cNvSpPr>
            <p:nvPr/>
          </p:nvSpPr>
          <p:spPr bwMode="auto">
            <a:xfrm>
              <a:off x="2819326" y="5745222"/>
              <a:ext cx="228600" cy="1714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accent1"/>
                </a:gs>
                <a:gs pos="100000">
                  <a:schemeClr val="accent1">
                    <a:gamma/>
                    <a:shade val="19216"/>
                    <a:invGamma/>
                  </a:schemeClr>
                </a:gs>
              </a:gsLst>
              <a:lin ang="5400000" scaled="1"/>
            </a:gradFill>
            <a:ln w="952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Text Box 20"/>
            <p:cNvSpPr txBox="1">
              <a:spLocks noChangeArrowheads="1"/>
            </p:cNvSpPr>
            <p:nvPr/>
          </p:nvSpPr>
          <p:spPr bwMode="auto">
            <a:xfrm>
              <a:off x="4169659" y="4419393"/>
              <a:ext cx="5229261" cy="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FFC000"/>
                  </a:solidFill>
                  <a:latin typeface="Arial" panose="020B0604020202020204" pitchFamily="34" charset="0"/>
                  <a:ea typeface="黑体" panose="02010609060101010101" pitchFamily="49" charset="-122"/>
                  <a:cs typeface="Arial" panose="020B0604020202020204" pitchFamily="34" charset="0"/>
                </a:rPr>
                <a:t>2009 – Granted with new technology (splat cooling) equipment patent</a:t>
              </a:r>
              <a:endParaRPr lang="zh-CN" altLang="en-US" sz="1600" b="1" dirty="0">
                <a:solidFill>
                  <a:srgbClr val="FFC000"/>
                </a:solidFill>
                <a:latin typeface="Arial" panose="020B0604020202020204" pitchFamily="34" charset="0"/>
                <a:ea typeface="黑体" panose="02010609060101010101" pitchFamily="49" charset="-122"/>
                <a:cs typeface="Arial" panose="020B0604020202020204" pitchFamily="34" charset="0"/>
              </a:endParaRPr>
            </a:p>
          </p:txBody>
        </p:sp>
        <p:sp>
          <p:nvSpPr>
            <p:cNvPr id="68" name="Text Box 20"/>
            <p:cNvSpPr txBox="1">
              <a:spLocks noChangeArrowheads="1"/>
            </p:cNvSpPr>
            <p:nvPr/>
          </p:nvSpPr>
          <p:spPr bwMode="auto">
            <a:xfrm>
              <a:off x="4409587" y="4885786"/>
              <a:ext cx="4899102" cy="24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004E9D"/>
                  </a:solidFill>
                  <a:latin typeface="Arial" panose="020B0604020202020204" pitchFamily="34" charset="0"/>
                  <a:ea typeface="黑体" panose="02010609060101010101" pitchFamily="49" charset="-122"/>
                  <a:cs typeface="Arial" panose="020B0604020202020204" pitchFamily="34" charset="0"/>
                </a:rPr>
                <a:t>2008 – Sales and production ranked first in China</a:t>
              </a:r>
              <a:endParaRPr lang="zh-CN" altLang="en-US" sz="1600" b="1" dirty="0">
                <a:solidFill>
                  <a:srgbClr val="004E9D"/>
                </a:solidFill>
                <a:latin typeface="Arial" panose="020B0604020202020204" pitchFamily="34" charset="0"/>
                <a:ea typeface="黑体" panose="02010609060101010101" pitchFamily="49" charset="-122"/>
                <a:cs typeface="Arial" panose="020B0604020202020204" pitchFamily="34" charset="0"/>
              </a:endParaRPr>
            </a:p>
          </p:txBody>
        </p:sp>
        <p:sp>
          <p:nvSpPr>
            <p:cNvPr id="69" name="Text Box 20"/>
            <p:cNvSpPr txBox="1">
              <a:spLocks noChangeArrowheads="1"/>
            </p:cNvSpPr>
            <p:nvPr/>
          </p:nvSpPr>
          <p:spPr bwMode="auto">
            <a:xfrm>
              <a:off x="4719792" y="5190391"/>
              <a:ext cx="4618049" cy="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FFC000"/>
                  </a:solidFill>
                  <a:latin typeface="Arial" panose="020B0604020202020204" pitchFamily="34" charset="0"/>
                  <a:ea typeface="黑体" panose="02010609060101010101" pitchFamily="49" charset="-122"/>
                  <a:cs typeface="Arial" panose="020B0604020202020204" pitchFamily="34" charset="0"/>
                </a:rPr>
                <a:t>2007 – 4000tpy new technology (splat cooling) production line started production</a:t>
              </a:r>
              <a:endParaRPr lang="zh-CN" altLang="en-US" sz="1600" b="1" dirty="0">
                <a:solidFill>
                  <a:srgbClr val="FFC000"/>
                </a:solidFill>
                <a:latin typeface="Arial" panose="020B0604020202020204" pitchFamily="34" charset="0"/>
                <a:ea typeface="黑体" panose="02010609060101010101" pitchFamily="49" charset="-122"/>
                <a:cs typeface="Arial" panose="020B0604020202020204" pitchFamily="34" charset="0"/>
              </a:endParaRPr>
            </a:p>
          </p:txBody>
        </p:sp>
        <p:sp>
          <p:nvSpPr>
            <p:cNvPr id="70" name="Text Box 20"/>
            <p:cNvSpPr txBox="1">
              <a:spLocks noChangeArrowheads="1"/>
            </p:cNvSpPr>
            <p:nvPr/>
          </p:nvSpPr>
          <p:spPr bwMode="auto">
            <a:xfrm>
              <a:off x="4361388" y="5585125"/>
              <a:ext cx="4808871" cy="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004E9D"/>
                  </a:solidFill>
                  <a:latin typeface="Arial" panose="020B0604020202020204" pitchFamily="34" charset="0"/>
                  <a:ea typeface="黑体" panose="02010609060101010101" pitchFamily="49" charset="-122"/>
                  <a:cs typeface="Arial" panose="020B0604020202020204" pitchFamily="34" charset="0"/>
                </a:rPr>
                <a:t>2002 – Commenced commercial production of AB5-series hydrogen storage alloy successfully</a:t>
              </a:r>
              <a:endParaRPr lang="zh-CN" altLang="en-US" sz="1600" b="1" dirty="0">
                <a:solidFill>
                  <a:srgbClr val="004E9D"/>
                </a:solidFill>
                <a:latin typeface="Arial" panose="020B0604020202020204" pitchFamily="34" charset="0"/>
                <a:ea typeface="黑体" panose="02010609060101010101" pitchFamily="49" charset="-122"/>
                <a:cs typeface="Arial" panose="020B0604020202020204" pitchFamily="34" charset="0"/>
              </a:endParaRPr>
            </a:p>
          </p:txBody>
        </p:sp>
        <p:sp>
          <p:nvSpPr>
            <p:cNvPr id="71" name="Text Box 20"/>
            <p:cNvSpPr txBox="1">
              <a:spLocks noChangeArrowheads="1"/>
            </p:cNvSpPr>
            <p:nvPr/>
          </p:nvSpPr>
          <p:spPr bwMode="auto">
            <a:xfrm>
              <a:off x="3682032" y="3332174"/>
              <a:ext cx="5377498" cy="24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004E9D"/>
                  </a:solidFill>
                  <a:latin typeface="Arial" panose="020B0604020202020204" pitchFamily="34" charset="0"/>
                  <a:ea typeface="黑体" panose="02010609060101010101" pitchFamily="49" charset="-122"/>
                  <a:cs typeface="Arial" panose="020B0604020202020204" pitchFamily="34" charset="0"/>
                </a:rPr>
                <a:t>2014 – Enter hybrid-vehicle battery market </a:t>
              </a:r>
              <a:endParaRPr lang="zh-CN" altLang="en-US" sz="1600" b="1" dirty="0">
                <a:solidFill>
                  <a:srgbClr val="004E9D"/>
                </a:solidFill>
                <a:latin typeface="Arial" panose="020B0604020202020204" pitchFamily="34" charset="0"/>
                <a:ea typeface="黑体" panose="02010609060101010101" pitchFamily="49" charset="-122"/>
                <a:cs typeface="Arial" panose="020B0604020202020204" pitchFamily="34" charset="0"/>
              </a:endParaRPr>
            </a:p>
          </p:txBody>
        </p:sp>
        <p:sp>
          <p:nvSpPr>
            <p:cNvPr id="72" name="Text Box 20"/>
            <p:cNvSpPr txBox="1">
              <a:spLocks noChangeArrowheads="1"/>
            </p:cNvSpPr>
            <p:nvPr/>
          </p:nvSpPr>
          <p:spPr bwMode="auto">
            <a:xfrm>
              <a:off x="3419994" y="2918417"/>
              <a:ext cx="5964420" cy="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FFC000"/>
                  </a:solidFill>
                  <a:latin typeface="Arial" panose="020B0604020202020204" pitchFamily="34" charset="0"/>
                  <a:ea typeface="黑体" panose="02010609060101010101" pitchFamily="49" charset="-122"/>
                  <a:cs typeface="Arial" panose="020B0604020202020204" pitchFamily="34" charset="0"/>
                </a:rPr>
                <a:t>2021 – State-solid hydrogen storage AB2 series products sales exceeded 1 ton</a:t>
              </a:r>
              <a:endParaRPr lang="zh-CN" altLang="en-US" sz="1600" b="1" dirty="0">
                <a:solidFill>
                  <a:srgbClr val="FFC000"/>
                </a:solidFill>
                <a:latin typeface="Arial" panose="020B0604020202020204" pitchFamily="34" charset="0"/>
                <a:ea typeface="黑体" panose="02010609060101010101" pitchFamily="49" charset="-122"/>
                <a:cs typeface="Arial" panose="020B0604020202020204" pitchFamily="34" charset="0"/>
              </a:endParaRPr>
            </a:p>
          </p:txBody>
        </p:sp>
        <p:sp>
          <p:nvSpPr>
            <p:cNvPr id="73" name="Text Box 20"/>
            <p:cNvSpPr txBox="1">
              <a:spLocks noChangeArrowheads="1"/>
            </p:cNvSpPr>
            <p:nvPr/>
          </p:nvSpPr>
          <p:spPr bwMode="auto">
            <a:xfrm>
              <a:off x="3853148" y="3596028"/>
              <a:ext cx="5273637" cy="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FFC000"/>
                  </a:solidFill>
                  <a:latin typeface="Arial" panose="020B0604020202020204" pitchFamily="34" charset="0"/>
                  <a:ea typeface="黑体" panose="02010609060101010101" pitchFamily="49" charset="-122"/>
                  <a:cs typeface="Arial" panose="020B0604020202020204" pitchFamily="34" charset="0"/>
                </a:rPr>
                <a:t>2012 – Awarded “National Strategic Innovative Product” Title (PrNd-free)</a:t>
              </a:r>
              <a:endParaRPr lang="zh-CN" altLang="en-US" sz="1600" b="1" dirty="0">
                <a:solidFill>
                  <a:srgbClr val="FFC000"/>
                </a:solidFill>
                <a:latin typeface="Arial" panose="020B0604020202020204" pitchFamily="34" charset="0"/>
                <a:ea typeface="黑体" panose="02010609060101010101" pitchFamily="49" charset="-122"/>
                <a:cs typeface="Arial" panose="020B0604020202020204" pitchFamily="34" charset="0"/>
              </a:endParaRPr>
            </a:p>
          </p:txBody>
        </p:sp>
        <p:sp>
          <p:nvSpPr>
            <p:cNvPr id="74" name="Text Box 20"/>
            <p:cNvSpPr txBox="1">
              <a:spLocks noChangeArrowheads="1"/>
            </p:cNvSpPr>
            <p:nvPr/>
          </p:nvSpPr>
          <p:spPr bwMode="auto">
            <a:xfrm>
              <a:off x="4112591" y="4025446"/>
              <a:ext cx="5286329" cy="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004E9D"/>
                  </a:solidFill>
                  <a:latin typeface="Arial" panose="020B0604020202020204" pitchFamily="34" charset="0"/>
                  <a:ea typeface="黑体" panose="02010609060101010101" pitchFamily="49" charset="-122"/>
                  <a:cs typeface="Arial" panose="020B0604020202020204" pitchFamily="34" charset="0"/>
                </a:rPr>
                <a:t>2011 – AB3 alloy project played a leading role in National 863 Plan</a:t>
              </a:r>
              <a:endParaRPr lang="zh-CN" altLang="en-US" sz="1600" b="1" dirty="0">
                <a:solidFill>
                  <a:srgbClr val="004E9D"/>
                </a:solidFill>
                <a:latin typeface="Arial" panose="020B0604020202020204" pitchFamily="34" charset="0"/>
                <a:ea typeface="黑体" panose="02010609060101010101" pitchFamily="49" charset="-122"/>
                <a:cs typeface="Arial" panose="020B0604020202020204" pitchFamily="34" charset="0"/>
              </a:endParaRPr>
            </a:p>
          </p:txBody>
        </p:sp>
      </p:grpSp>
      <p:sp>
        <p:nvSpPr>
          <p:cNvPr id="80" name="Text Box 20"/>
          <p:cNvSpPr txBox="1">
            <a:spLocks noChangeArrowheads="1"/>
          </p:cNvSpPr>
          <p:nvPr/>
        </p:nvSpPr>
        <p:spPr bwMode="auto">
          <a:xfrm>
            <a:off x="3013472" y="846209"/>
            <a:ext cx="63860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FFC000"/>
                </a:solidFill>
                <a:latin typeface="Arial" panose="020B0604020202020204" pitchFamily="34" charset="0"/>
                <a:ea typeface="黑体" panose="02010609060101010101" pitchFamily="49" charset="-122"/>
                <a:cs typeface="Arial" panose="020B0604020202020204" pitchFamily="34" charset="0"/>
              </a:rPr>
              <a:t>Nov 8, 2022 - XTC Hydrogen Energy Science and Technology (Xiamen) Ltd. established</a:t>
            </a:r>
            <a:endParaRPr lang="zh-CN" altLang="en-US" sz="1600" b="1" dirty="0">
              <a:solidFill>
                <a:srgbClr val="FFC000"/>
              </a:solidFill>
              <a:latin typeface="Arial" panose="020B0604020202020204" pitchFamily="34" charset="0"/>
              <a:ea typeface="黑体" panose="02010609060101010101" pitchFamily="49" charset="-122"/>
              <a:cs typeface="Arial" panose="020B0604020202020204" pitchFamily="34" charset="0"/>
            </a:endParaRPr>
          </a:p>
        </p:txBody>
      </p:sp>
      <p:sp>
        <p:nvSpPr>
          <p:cNvPr id="81" name="Text Box 20"/>
          <p:cNvSpPr txBox="1">
            <a:spLocks noChangeArrowheads="1"/>
          </p:cNvSpPr>
          <p:nvPr/>
        </p:nvSpPr>
        <p:spPr bwMode="auto">
          <a:xfrm>
            <a:off x="3279424" y="1396491"/>
            <a:ext cx="72278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600" b="1" dirty="0">
                <a:solidFill>
                  <a:srgbClr val="004E9D"/>
                </a:solidFill>
                <a:latin typeface="Arial" panose="020B0604020202020204" pitchFamily="34" charset="0"/>
                <a:ea typeface="黑体" panose="02010609060101010101" pitchFamily="49" charset="-122"/>
                <a:cs typeface="Arial" panose="020B0604020202020204" pitchFamily="34" charset="0"/>
              </a:rPr>
              <a:t>2022 – Work on “14</a:t>
            </a:r>
            <a:r>
              <a:rPr lang="en-US" altLang="zh-CN" sz="1600" b="1" baseline="30000" dirty="0">
                <a:solidFill>
                  <a:srgbClr val="004E9D"/>
                </a:solidFill>
                <a:latin typeface="Arial" panose="020B0604020202020204" pitchFamily="34" charset="0"/>
                <a:ea typeface="黑体" panose="02010609060101010101" pitchFamily="49" charset="-122"/>
                <a:cs typeface="Arial" panose="020B0604020202020204" pitchFamily="34" charset="0"/>
              </a:rPr>
              <a:t>th</a:t>
            </a:r>
            <a:r>
              <a:rPr lang="en-US" altLang="zh-CN" sz="1600" b="1" dirty="0">
                <a:solidFill>
                  <a:srgbClr val="004E9D"/>
                </a:solidFill>
                <a:latin typeface="Arial" panose="020B0604020202020204" pitchFamily="34" charset="0"/>
                <a:ea typeface="黑体" panose="02010609060101010101" pitchFamily="49" charset="-122"/>
                <a:cs typeface="Arial" panose="020B0604020202020204" pitchFamily="34" charset="0"/>
              </a:rPr>
              <a:t> Five” National Key R&amp;D Subject Missions</a:t>
            </a:r>
            <a:endParaRPr lang="zh-CN" altLang="en-US" sz="1600" b="1" dirty="0">
              <a:solidFill>
                <a:srgbClr val="004E9D"/>
              </a:solidFill>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8"/>
          <a:stretch>
            <a:fillRect/>
          </a:stretch>
        </p:blipFill>
        <p:spPr>
          <a:xfrm>
            <a:off x="10396065" y="5215373"/>
            <a:ext cx="1661657" cy="604239"/>
          </a:xfrm>
          <a:prstGeom prst="rect">
            <a:avLst/>
          </a:prstGeom>
        </p:spPr>
      </p:pic>
    </p:spTree>
    <p:extLst>
      <p:ext uri="{BB962C8B-B14F-4D97-AF65-F5344CB8AC3E}">
        <p14:creationId xmlns:p14="http://schemas.microsoft.com/office/powerpoint/2010/main" val="36356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16</a:t>
            </a:fld>
            <a:endParaRPr lang="zh-CN" altLang="en-US"/>
          </a:p>
        </p:txBody>
      </p:sp>
      <p:grpSp>
        <p:nvGrpSpPr>
          <p:cNvPr id="15" name="组合 14"/>
          <p:cNvGrpSpPr/>
          <p:nvPr/>
        </p:nvGrpSpPr>
        <p:grpSpPr>
          <a:xfrm>
            <a:off x="1402759" y="1873039"/>
            <a:ext cx="9736296" cy="2496740"/>
            <a:chOff x="2123728" y="1635646"/>
            <a:chExt cx="5623264" cy="1442009"/>
          </a:xfrm>
        </p:grpSpPr>
        <p:sp>
          <p:nvSpPr>
            <p:cNvPr id="16" name="TextBox 11"/>
            <p:cNvSpPr txBox="1"/>
            <p:nvPr/>
          </p:nvSpPr>
          <p:spPr>
            <a:xfrm>
              <a:off x="3723123" y="2012941"/>
              <a:ext cx="4023869" cy="657706"/>
            </a:xfrm>
            <a:prstGeom prst="rect">
              <a:avLst/>
            </a:prstGeom>
            <a:noFill/>
          </p:spPr>
          <p:txBody>
            <a:bodyPr wrap="square" rtlCol="0">
              <a:spAutoFit/>
            </a:bodyPr>
            <a:lstStyle/>
            <a:p>
              <a:pPr marL="0" lvl="1" algn="ctr" fontAlgn="base">
                <a:spcBef>
                  <a:spcPct val="0"/>
                </a:spcBef>
                <a:spcAft>
                  <a:spcPct val="0"/>
                </a:spcAft>
              </a:pPr>
              <a:r>
                <a:rPr lang="en-US" altLang="zh-CN" sz="3400" b="1" dirty="0">
                  <a:solidFill>
                    <a:schemeClr val="tx2"/>
                  </a:solidFill>
                  <a:latin typeface="Arial" panose="020B0604020202020204" pitchFamily="34" charset="0"/>
                  <a:ea typeface="微软雅黑"/>
                  <a:cs typeface="Arial" panose="020B0604020202020204" pitchFamily="34" charset="0"/>
                </a:rPr>
                <a:t>Development Trend</a:t>
              </a:r>
            </a:p>
            <a:p>
              <a:pPr marL="0" lvl="1" algn="ctr" fontAlgn="base">
                <a:spcBef>
                  <a:spcPct val="0"/>
                </a:spcBef>
                <a:spcAft>
                  <a:spcPct val="0"/>
                </a:spcAft>
              </a:pPr>
              <a:r>
                <a:rPr lang="en-US" altLang="zh-CN" sz="3400" b="1" dirty="0">
                  <a:solidFill>
                    <a:schemeClr val="tx2"/>
                  </a:solidFill>
                  <a:latin typeface="Arial" panose="020B0604020202020204" pitchFamily="34" charset="0"/>
                  <a:ea typeface="微软雅黑"/>
                  <a:cs typeface="Arial" panose="020B0604020202020204" pitchFamily="34" charset="0"/>
                </a:rPr>
                <a:t>- Hydrogen Storage Alloy</a:t>
              </a: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a:solidFill>
                    <a:schemeClr val="tx2"/>
                  </a:solidFill>
                  <a:latin typeface="微软雅黑"/>
                  <a:ea typeface="微软雅黑"/>
                </a:rPr>
                <a:t>03</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2877384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E27B68CE-FD79-4FDF-9006-F19E4E0F7301}"/>
              </a:ext>
            </a:extLst>
          </p:cNvPr>
          <p:cNvGrpSpPr/>
          <p:nvPr/>
        </p:nvGrpSpPr>
        <p:grpSpPr>
          <a:xfrm>
            <a:off x="1388078" y="1147499"/>
            <a:ext cx="10765039" cy="4537674"/>
            <a:chOff x="660400" y="1419225"/>
            <a:chExt cx="10695688" cy="4906077"/>
          </a:xfrm>
        </p:grpSpPr>
        <p:sp>
          <p:nvSpPr>
            <p:cNvPr id="26" name="空心弧 25">
              <a:extLst>
                <a:ext uri="{FF2B5EF4-FFF2-40B4-BE49-F238E27FC236}">
                  <a16:creationId xmlns:a16="http://schemas.microsoft.com/office/drawing/2014/main" id="{5562096E-74FB-4A4D-894E-189D19632EB2}"/>
                </a:ext>
              </a:extLst>
            </p:cNvPr>
            <p:cNvSpPr/>
            <p:nvPr/>
          </p:nvSpPr>
          <p:spPr>
            <a:xfrm rot="5400000">
              <a:off x="514350" y="1876425"/>
              <a:ext cx="4191000" cy="3898900"/>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121908" tIns="60954" rIns="121908" bIns="60954" anchor="ctr"/>
            <a:lstStyle/>
            <a:p>
              <a:pPr marL="0" marR="0" lvl="0" indent="0" algn="ctr"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cxnSp>
          <p:nvCxnSpPr>
            <p:cNvPr id="27" name="直接连接符 26">
              <a:extLst>
                <a:ext uri="{FF2B5EF4-FFF2-40B4-BE49-F238E27FC236}">
                  <a16:creationId xmlns:a16="http://schemas.microsoft.com/office/drawing/2014/main" id="{3C5440B8-8629-4A25-A4A9-114A7508C33C}"/>
                </a:ext>
              </a:extLst>
            </p:cNvPr>
            <p:cNvCxnSpPr/>
            <p:nvPr/>
          </p:nvCxnSpPr>
          <p:spPr bwMode="auto">
            <a:xfrm>
              <a:off x="3422650" y="1989138"/>
              <a:ext cx="1922463" cy="0"/>
            </a:xfrm>
            <a:prstGeom prst="line">
              <a:avLst/>
            </a:prstGeom>
            <a:noFill/>
            <a:ln w="12700" cap="flat" cmpd="sng" algn="ctr">
              <a:solidFill>
                <a:srgbClr val="9DA8B1"/>
              </a:solidFill>
              <a:prstDash val="solid"/>
            </a:ln>
            <a:effectLst/>
          </p:spPr>
        </p:cxnSp>
        <p:cxnSp>
          <p:nvCxnSpPr>
            <p:cNvPr id="28" name="直接连接符 27">
              <a:extLst>
                <a:ext uri="{FF2B5EF4-FFF2-40B4-BE49-F238E27FC236}">
                  <a16:creationId xmlns:a16="http://schemas.microsoft.com/office/drawing/2014/main" id="{B8F1B103-4696-4749-B374-A43548F83E21}"/>
                </a:ext>
              </a:extLst>
            </p:cNvPr>
            <p:cNvCxnSpPr/>
            <p:nvPr/>
          </p:nvCxnSpPr>
          <p:spPr bwMode="auto">
            <a:xfrm>
              <a:off x="3489325" y="5710238"/>
              <a:ext cx="1919288" cy="0"/>
            </a:xfrm>
            <a:prstGeom prst="line">
              <a:avLst/>
            </a:prstGeom>
            <a:noFill/>
            <a:ln w="12700" cap="flat" cmpd="sng" algn="ctr">
              <a:solidFill>
                <a:srgbClr val="9DA8B1"/>
              </a:solidFill>
              <a:prstDash val="solid"/>
            </a:ln>
            <a:effectLst/>
          </p:spPr>
        </p:cxnSp>
        <p:cxnSp>
          <p:nvCxnSpPr>
            <p:cNvPr id="29" name="直接连接符 28">
              <a:extLst>
                <a:ext uri="{FF2B5EF4-FFF2-40B4-BE49-F238E27FC236}">
                  <a16:creationId xmlns:a16="http://schemas.microsoft.com/office/drawing/2014/main" id="{C566F78F-4A52-4808-A886-B6356D022FBD}"/>
                </a:ext>
              </a:extLst>
            </p:cNvPr>
            <p:cNvCxnSpPr/>
            <p:nvPr/>
          </p:nvCxnSpPr>
          <p:spPr bwMode="auto">
            <a:xfrm>
              <a:off x="4584700" y="3251200"/>
              <a:ext cx="1779588" cy="0"/>
            </a:xfrm>
            <a:prstGeom prst="line">
              <a:avLst/>
            </a:prstGeom>
            <a:noFill/>
            <a:ln w="12700" cap="flat" cmpd="sng" algn="ctr">
              <a:solidFill>
                <a:srgbClr val="9DA8B1"/>
              </a:solidFill>
              <a:prstDash val="solid"/>
            </a:ln>
            <a:effectLst/>
          </p:spPr>
        </p:cxnSp>
        <p:cxnSp>
          <p:nvCxnSpPr>
            <p:cNvPr id="30" name="直接连接符 29">
              <a:extLst>
                <a:ext uri="{FF2B5EF4-FFF2-40B4-BE49-F238E27FC236}">
                  <a16:creationId xmlns:a16="http://schemas.microsoft.com/office/drawing/2014/main" id="{0E375E7E-C50D-440B-AA2C-BE4AC789F65E}"/>
                </a:ext>
              </a:extLst>
            </p:cNvPr>
            <p:cNvCxnSpPr>
              <a:endCxn id="51" idx="2"/>
            </p:cNvCxnSpPr>
            <p:nvPr/>
          </p:nvCxnSpPr>
          <p:spPr bwMode="auto">
            <a:xfrm>
              <a:off x="4392613" y="4564063"/>
              <a:ext cx="1920875" cy="0"/>
            </a:xfrm>
            <a:prstGeom prst="line">
              <a:avLst/>
            </a:prstGeom>
            <a:noFill/>
            <a:ln w="12700" cap="flat" cmpd="sng" algn="ctr">
              <a:solidFill>
                <a:srgbClr val="9DA8B1"/>
              </a:solidFill>
              <a:prstDash val="solid"/>
            </a:ln>
            <a:effectLst/>
          </p:spPr>
        </p:cxnSp>
        <p:sp>
          <p:nvSpPr>
            <p:cNvPr id="31" name="矩形 30">
              <a:extLst>
                <a:ext uri="{FF2B5EF4-FFF2-40B4-BE49-F238E27FC236}">
                  <a16:creationId xmlns:a16="http://schemas.microsoft.com/office/drawing/2014/main" id="{36E8B5CF-B9C8-4A1D-B0E7-ADFF8A2255EF}"/>
                </a:ext>
              </a:extLst>
            </p:cNvPr>
            <p:cNvSpPr>
              <a:spLocks noChangeArrowheads="1"/>
            </p:cNvSpPr>
            <p:nvPr/>
          </p:nvSpPr>
          <p:spPr bwMode="auto">
            <a:xfrm>
              <a:off x="7004325" y="1676035"/>
              <a:ext cx="3530302" cy="4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000" kern="0" dirty="0">
                  <a:solidFill>
                    <a:srgbClr val="4F81BD"/>
                  </a:solidFill>
                  <a:latin typeface="Arial" panose="020B0604020202020204" pitchFamily="34" charset="0"/>
                  <a:ea typeface="微软雅黑" pitchFamily="34" charset="-122"/>
                  <a:cs typeface="Arial" panose="020B0604020202020204" pitchFamily="34" charset="0"/>
                </a:rPr>
                <a:t>Ni-MH Hybrid Vehicle Market</a:t>
              </a:r>
              <a:endParaRPr kumimoji="0" lang="zh-CN" altLang="en-US" sz="2000" b="0" i="0" u="none" strike="noStrike" kern="0" cap="none" spc="0" normalizeH="0" baseline="0" noProof="0" dirty="0">
                <a:ln>
                  <a:noFill/>
                </a:ln>
                <a:solidFill>
                  <a:srgbClr val="4F81BD"/>
                </a:solidFill>
                <a:effectLst/>
                <a:uLnTx/>
                <a:uFillTx/>
                <a:latin typeface="Arial" panose="020B0604020202020204" pitchFamily="34" charset="0"/>
                <a:ea typeface="微软雅黑" pitchFamily="34" charset="-122"/>
                <a:cs typeface="Arial" panose="020B0604020202020204" pitchFamily="34" charset="0"/>
              </a:endParaRPr>
            </a:p>
          </p:txBody>
        </p:sp>
        <p:sp>
          <p:nvSpPr>
            <p:cNvPr id="32" name="椭圆 31">
              <a:extLst>
                <a:ext uri="{FF2B5EF4-FFF2-40B4-BE49-F238E27FC236}">
                  <a16:creationId xmlns:a16="http://schemas.microsoft.com/office/drawing/2014/main" id="{1C9E9C38-5B7E-404F-8731-FB5D51CA05EB}"/>
                </a:ext>
              </a:extLst>
            </p:cNvPr>
            <p:cNvSpPr/>
            <p:nvPr/>
          </p:nvSpPr>
          <p:spPr bwMode="auto">
            <a:xfrm>
              <a:off x="800100" y="2316164"/>
              <a:ext cx="3013075" cy="3013075"/>
            </a:xfrm>
            <a:prstGeom prst="ellipse">
              <a:avLst/>
            </a:prstGeom>
            <a:solidFill>
              <a:srgbClr val="CCD0D1"/>
            </a:solid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cs typeface="Arial" panose="020B0604020202020204" pitchFamily="34" charset="0"/>
              </a:endParaRPr>
            </a:p>
          </p:txBody>
        </p:sp>
        <p:sp>
          <p:nvSpPr>
            <p:cNvPr id="33" name="椭圆 32">
              <a:extLst>
                <a:ext uri="{FF2B5EF4-FFF2-40B4-BE49-F238E27FC236}">
                  <a16:creationId xmlns:a16="http://schemas.microsoft.com/office/drawing/2014/main" id="{8ABC3049-9E33-4FA1-AEB6-839048A49784}"/>
                </a:ext>
              </a:extLst>
            </p:cNvPr>
            <p:cNvSpPr/>
            <p:nvPr/>
          </p:nvSpPr>
          <p:spPr>
            <a:xfrm>
              <a:off x="3119438" y="1700213"/>
              <a:ext cx="498475" cy="498475"/>
            </a:xfrm>
            <a:prstGeom prst="ellipse">
              <a:avLst/>
            </a:prstGeom>
            <a:solidFill>
              <a:srgbClr val="4F81BD"/>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1</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sp>
          <p:nvSpPr>
            <p:cNvPr id="34" name="椭圆 33">
              <a:extLst>
                <a:ext uri="{FF2B5EF4-FFF2-40B4-BE49-F238E27FC236}">
                  <a16:creationId xmlns:a16="http://schemas.microsoft.com/office/drawing/2014/main" id="{692EA2C6-1ECC-4408-A8B8-0FC99EA0ECFE}"/>
                </a:ext>
              </a:extLst>
            </p:cNvPr>
            <p:cNvSpPr/>
            <p:nvPr/>
          </p:nvSpPr>
          <p:spPr>
            <a:xfrm>
              <a:off x="4175125" y="2981325"/>
              <a:ext cx="498475" cy="498475"/>
            </a:xfrm>
            <a:prstGeom prst="ellipse">
              <a:avLst/>
            </a:prstGeom>
            <a:solidFill>
              <a:srgbClr val="C0504D"/>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2</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sp>
          <p:nvSpPr>
            <p:cNvPr id="35" name="椭圆 34">
              <a:extLst>
                <a:ext uri="{FF2B5EF4-FFF2-40B4-BE49-F238E27FC236}">
                  <a16:creationId xmlns:a16="http://schemas.microsoft.com/office/drawing/2014/main" id="{A4F1D343-841B-40AF-98CA-206F89593D09}"/>
                </a:ext>
              </a:extLst>
            </p:cNvPr>
            <p:cNvSpPr/>
            <p:nvPr/>
          </p:nvSpPr>
          <p:spPr>
            <a:xfrm>
              <a:off x="4148138" y="4292600"/>
              <a:ext cx="496887" cy="496888"/>
            </a:xfrm>
            <a:prstGeom prst="ellipse">
              <a:avLst/>
            </a:prstGeom>
            <a:solidFill>
              <a:srgbClr val="9BBB59"/>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3</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sp>
          <p:nvSpPr>
            <p:cNvPr id="36" name="椭圆 35">
              <a:extLst>
                <a:ext uri="{FF2B5EF4-FFF2-40B4-BE49-F238E27FC236}">
                  <a16:creationId xmlns:a16="http://schemas.microsoft.com/office/drawing/2014/main" id="{021E7002-6B09-4CBD-83CD-A1DD0A6CBAC0}"/>
                </a:ext>
              </a:extLst>
            </p:cNvPr>
            <p:cNvSpPr/>
            <p:nvPr/>
          </p:nvSpPr>
          <p:spPr>
            <a:xfrm>
              <a:off x="3119438" y="5426075"/>
              <a:ext cx="498475" cy="496888"/>
            </a:xfrm>
            <a:prstGeom prst="ellipse">
              <a:avLst/>
            </a:prstGeom>
            <a:solidFill>
              <a:srgbClr val="8064A2"/>
            </a:solidFill>
            <a:ln w="25400" cap="flat" cmpd="sng" algn="ctr">
              <a:noFill/>
              <a:prstDash val="solid"/>
            </a:ln>
            <a:effectLst>
              <a:outerShdw blurRad="254000" dist="127000" dir="8100000" algn="tr" rotWithShape="0">
                <a:prstClr val="black">
                  <a:alpha val="60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400" b="0" i="0" u="none" strike="noStrike" kern="0" cap="none" spc="0" normalizeH="0" baseline="0" noProof="1">
                  <a:ln>
                    <a:noFill/>
                  </a:ln>
                  <a:solidFill>
                    <a:prstClr val="white"/>
                  </a:solidFill>
                  <a:effectLst/>
                  <a:uLnTx/>
                  <a:uFillTx/>
                  <a:latin typeface="微软雅黑" pitchFamily="34" charset="-122"/>
                  <a:ea typeface="微软雅黑" pitchFamily="34" charset="-122"/>
                </a:rPr>
                <a:t>4</a:t>
              </a: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nvGrpSpPr>
            <p:cNvPr id="37" name="组合 36">
              <a:extLst>
                <a:ext uri="{FF2B5EF4-FFF2-40B4-BE49-F238E27FC236}">
                  <a16:creationId xmlns:a16="http://schemas.microsoft.com/office/drawing/2014/main" id="{60239BE6-F532-4FC0-8BD6-6C35A4C35DD1}"/>
                </a:ext>
              </a:extLst>
            </p:cNvPr>
            <p:cNvGrpSpPr>
              <a:grpSpLocks/>
            </p:cNvGrpSpPr>
            <p:nvPr/>
          </p:nvGrpSpPr>
          <p:grpSpPr bwMode="auto">
            <a:xfrm>
              <a:off x="5319713" y="1419225"/>
              <a:ext cx="1144587" cy="1146175"/>
              <a:chOff x="3989630" y="984316"/>
              <a:chExt cx="858956" cy="858956"/>
            </a:xfrm>
          </p:grpSpPr>
          <p:grpSp>
            <p:nvGrpSpPr>
              <p:cNvPr id="56" name="组合 55">
                <a:extLst>
                  <a:ext uri="{FF2B5EF4-FFF2-40B4-BE49-F238E27FC236}">
                    <a16:creationId xmlns:a16="http://schemas.microsoft.com/office/drawing/2014/main" id="{9583DC96-37FB-4A6A-AF11-E6F84A1135AD}"/>
                  </a:ext>
                </a:extLst>
              </p:cNvPr>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60" name="同心圆 22">
                  <a:extLst>
                    <a:ext uri="{FF2B5EF4-FFF2-40B4-BE49-F238E27FC236}">
                      <a16:creationId xmlns:a16="http://schemas.microsoft.com/office/drawing/2014/main" id="{B587A960-4E8F-49BF-A9CB-E149D9C89B66}"/>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61" name="椭圆 60">
                  <a:extLst>
                    <a:ext uri="{FF2B5EF4-FFF2-40B4-BE49-F238E27FC236}">
                      <a16:creationId xmlns:a16="http://schemas.microsoft.com/office/drawing/2014/main" id="{BB41E7C0-7800-4477-8E6C-9ACDC7BCB0CD}"/>
                    </a:ext>
                  </a:extLst>
                </p:cNvPr>
                <p:cNvSpPr/>
                <p:nvPr/>
              </p:nvSpPr>
              <p:spPr>
                <a:xfrm>
                  <a:off x="392112" y="760412"/>
                  <a:ext cx="3825876" cy="3825876"/>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grpSp>
            <p:nvGrpSpPr>
              <p:cNvPr id="57" name="组合 54">
                <a:extLst>
                  <a:ext uri="{FF2B5EF4-FFF2-40B4-BE49-F238E27FC236}">
                    <a16:creationId xmlns:a16="http://schemas.microsoft.com/office/drawing/2014/main" id="{BB3BFBD8-21DD-4545-8067-BD96A67FC54A}"/>
                  </a:ext>
                </a:extLst>
              </p:cNvPr>
              <p:cNvGrpSpPr>
                <a:grpSpLocks noChangeAspect="1"/>
              </p:cNvGrpSpPr>
              <p:nvPr/>
            </p:nvGrpSpPr>
            <p:grpSpPr bwMode="auto">
              <a:xfrm>
                <a:off x="4230408" y="1145668"/>
                <a:ext cx="389996" cy="469766"/>
                <a:chOff x="3452849" y="2667439"/>
                <a:chExt cx="239345" cy="288607"/>
              </a:xfrm>
            </p:grpSpPr>
            <p:sp>
              <p:nvSpPr>
                <p:cNvPr id="58" name="Freeform 846">
                  <a:extLst>
                    <a:ext uri="{FF2B5EF4-FFF2-40B4-BE49-F238E27FC236}">
                      <a16:creationId xmlns:a16="http://schemas.microsoft.com/office/drawing/2014/main" id="{ACC92F0B-6196-4C0F-8C8D-FF9F488E65BB}"/>
                    </a:ext>
                  </a:extLst>
                </p:cNvPr>
                <p:cNvSpPr/>
                <p:nvPr/>
              </p:nvSpPr>
              <p:spPr bwMode="auto">
                <a:xfrm>
                  <a:off x="3452771" y="2721800"/>
                  <a:ext cx="239082" cy="233889"/>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4F81BD"/>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sp>
              <p:nvSpPr>
                <p:cNvPr id="59" name="Freeform 847">
                  <a:extLst>
                    <a:ext uri="{FF2B5EF4-FFF2-40B4-BE49-F238E27FC236}">
                      <a16:creationId xmlns:a16="http://schemas.microsoft.com/office/drawing/2014/main" id="{AE944D58-6A31-4D16-BE7F-1DB387F481A4}"/>
                    </a:ext>
                  </a:extLst>
                </p:cNvPr>
                <p:cNvSpPr/>
                <p:nvPr/>
              </p:nvSpPr>
              <p:spPr bwMode="auto">
                <a:xfrm>
                  <a:off x="3547088" y="2667713"/>
                  <a:ext cx="44600" cy="138871"/>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4F81BD"/>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grpSp>
        <p:grpSp>
          <p:nvGrpSpPr>
            <p:cNvPr id="38" name="组合 37">
              <a:extLst>
                <a:ext uri="{FF2B5EF4-FFF2-40B4-BE49-F238E27FC236}">
                  <a16:creationId xmlns:a16="http://schemas.microsoft.com/office/drawing/2014/main" id="{59B307D3-E3DA-4F61-84BB-195C26E15A57}"/>
                </a:ext>
              </a:extLst>
            </p:cNvPr>
            <p:cNvGrpSpPr>
              <a:grpSpLocks/>
            </p:cNvGrpSpPr>
            <p:nvPr/>
          </p:nvGrpSpPr>
          <p:grpSpPr bwMode="auto">
            <a:xfrm>
              <a:off x="6246813" y="2597150"/>
              <a:ext cx="1144587" cy="1146175"/>
              <a:chOff x="4684712" y="1948340"/>
              <a:chExt cx="858956" cy="858956"/>
            </a:xfrm>
          </p:grpSpPr>
          <p:grpSp>
            <p:nvGrpSpPr>
              <p:cNvPr id="52" name="组合 51">
                <a:extLst>
                  <a:ext uri="{FF2B5EF4-FFF2-40B4-BE49-F238E27FC236}">
                    <a16:creationId xmlns:a16="http://schemas.microsoft.com/office/drawing/2014/main" id="{DD56702C-2ACA-4375-A575-6B2E16B842CF}"/>
                  </a:ext>
                </a:extLst>
              </p:cNvPr>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54" name="同心圆 27">
                  <a:extLst>
                    <a:ext uri="{FF2B5EF4-FFF2-40B4-BE49-F238E27FC236}">
                      <a16:creationId xmlns:a16="http://schemas.microsoft.com/office/drawing/2014/main" id="{8B9B2347-3A19-4817-8DC1-D90C5C8685F6}"/>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55" name="椭圆 54">
                  <a:extLst>
                    <a:ext uri="{FF2B5EF4-FFF2-40B4-BE49-F238E27FC236}">
                      <a16:creationId xmlns:a16="http://schemas.microsoft.com/office/drawing/2014/main" id="{C7FD9018-CEA4-43B6-9DFD-F28D050F80FE}"/>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sp>
            <p:nvSpPr>
              <p:cNvPr id="53" name="Freeform 168">
                <a:extLst>
                  <a:ext uri="{FF2B5EF4-FFF2-40B4-BE49-F238E27FC236}">
                    <a16:creationId xmlns:a16="http://schemas.microsoft.com/office/drawing/2014/main" id="{6E874B97-9983-45C0-A100-2CB8F2BBE113}"/>
                  </a:ext>
                </a:extLst>
              </p:cNvPr>
              <p:cNvSpPr>
                <a:spLocks noChangeAspect="1" noEditPoints="1"/>
              </p:cNvSpPr>
              <p:nvPr/>
            </p:nvSpPr>
            <p:spPr bwMode="auto">
              <a:xfrm>
                <a:off x="4918215" y="2221969"/>
                <a:ext cx="425308" cy="365235"/>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504D"/>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grpSp>
          <p:nvGrpSpPr>
            <p:cNvPr id="39" name="组合 38">
              <a:extLst>
                <a:ext uri="{FF2B5EF4-FFF2-40B4-BE49-F238E27FC236}">
                  <a16:creationId xmlns:a16="http://schemas.microsoft.com/office/drawing/2014/main" id="{714C0143-3C06-40F1-863E-3A973690DB42}"/>
                </a:ext>
              </a:extLst>
            </p:cNvPr>
            <p:cNvGrpSpPr>
              <a:grpSpLocks/>
            </p:cNvGrpSpPr>
            <p:nvPr/>
          </p:nvGrpSpPr>
          <p:grpSpPr bwMode="auto">
            <a:xfrm>
              <a:off x="6288088" y="3992563"/>
              <a:ext cx="1144587" cy="1144587"/>
              <a:chOff x="4716016" y="2993953"/>
              <a:chExt cx="858956" cy="858956"/>
            </a:xfrm>
          </p:grpSpPr>
          <p:grpSp>
            <p:nvGrpSpPr>
              <p:cNvPr id="48" name="组合 47">
                <a:extLst>
                  <a:ext uri="{FF2B5EF4-FFF2-40B4-BE49-F238E27FC236}">
                    <a16:creationId xmlns:a16="http://schemas.microsoft.com/office/drawing/2014/main" id="{5FC73CF9-453C-4D49-B165-667A4DFB9A28}"/>
                  </a:ext>
                </a:extLst>
              </p:cNvPr>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0" name="同心圆 32">
                  <a:extLst>
                    <a:ext uri="{FF2B5EF4-FFF2-40B4-BE49-F238E27FC236}">
                      <a16:creationId xmlns:a16="http://schemas.microsoft.com/office/drawing/2014/main" id="{C50450E8-EF3D-4E8B-9299-A010B0BFB631}"/>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51" name="椭圆 50">
                  <a:extLst>
                    <a:ext uri="{FF2B5EF4-FFF2-40B4-BE49-F238E27FC236}">
                      <a16:creationId xmlns:a16="http://schemas.microsoft.com/office/drawing/2014/main" id="{BAE4EBCD-A1A3-4BC6-8C7B-1A25F478324C}"/>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sp>
            <p:nvSpPr>
              <p:cNvPr id="49" name="Freeform 203">
                <a:extLst>
                  <a:ext uri="{FF2B5EF4-FFF2-40B4-BE49-F238E27FC236}">
                    <a16:creationId xmlns:a16="http://schemas.microsoft.com/office/drawing/2014/main" id="{D4522FB3-8BD1-45C9-BB52-4052BC8FDCB1}"/>
                  </a:ext>
                </a:extLst>
              </p:cNvPr>
              <p:cNvSpPr>
                <a:spLocks noChangeAspect="1" noEditPoints="1"/>
              </p:cNvSpPr>
              <p:nvPr/>
            </p:nvSpPr>
            <p:spPr bwMode="auto">
              <a:xfrm>
                <a:off x="4973346" y="3241752"/>
                <a:ext cx="370506" cy="357402"/>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9BBB59"/>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grpSp>
          <p:nvGrpSpPr>
            <p:cNvPr id="40" name="组合 39">
              <a:extLst>
                <a:ext uri="{FF2B5EF4-FFF2-40B4-BE49-F238E27FC236}">
                  <a16:creationId xmlns:a16="http://schemas.microsoft.com/office/drawing/2014/main" id="{A67310AC-B32D-4AA3-9330-FCAC8BC6DA19}"/>
                </a:ext>
              </a:extLst>
            </p:cNvPr>
            <p:cNvGrpSpPr>
              <a:grpSpLocks/>
            </p:cNvGrpSpPr>
            <p:nvPr/>
          </p:nvGrpSpPr>
          <p:grpSpPr bwMode="auto">
            <a:xfrm>
              <a:off x="5329238" y="5153025"/>
              <a:ext cx="1144587" cy="1144588"/>
              <a:chOff x="3996846" y="3864636"/>
              <a:chExt cx="858956" cy="858956"/>
            </a:xfrm>
          </p:grpSpPr>
          <p:grpSp>
            <p:nvGrpSpPr>
              <p:cNvPr id="44" name="组合 43">
                <a:extLst>
                  <a:ext uri="{FF2B5EF4-FFF2-40B4-BE49-F238E27FC236}">
                    <a16:creationId xmlns:a16="http://schemas.microsoft.com/office/drawing/2014/main" id="{1535E2A7-59F5-40CF-8A09-BD30B3B53DF8}"/>
                  </a:ext>
                </a:extLst>
              </p:cNvPr>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46" name="同心圆 37">
                  <a:extLst>
                    <a:ext uri="{FF2B5EF4-FFF2-40B4-BE49-F238E27FC236}">
                      <a16:creationId xmlns:a16="http://schemas.microsoft.com/office/drawing/2014/main" id="{1DF919B4-02F3-4E61-A4ED-AD3D77B7ED00}"/>
                    </a:ext>
                  </a:extLst>
                </p:cNvPr>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black"/>
                    </a:solidFill>
                    <a:effectLst/>
                    <a:uLnTx/>
                    <a:uFillTx/>
                    <a:latin typeface="微软雅黑" pitchFamily="34" charset="-122"/>
                    <a:ea typeface="微软雅黑" pitchFamily="34" charset="-122"/>
                  </a:endParaRPr>
                </a:p>
              </p:txBody>
            </p:sp>
            <p:sp>
              <p:nvSpPr>
                <p:cNvPr id="47" name="椭圆 46">
                  <a:extLst>
                    <a:ext uri="{FF2B5EF4-FFF2-40B4-BE49-F238E27FC236}">
                      <a16:creationId xmlns:a16="http://schemas.microsoft.com/office/drawing/2014/main" id="{8DE51BD2-7C8E-43FE-AF4C-0B6BDEB44E18}"/>
                    </a:ext>
                  </a:extLst>
                </p:cNvPr>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2400" b="0" i="0" u="none" strike="noStrike" kern="0" cap="none" spc="0" normalizeH="0" baseline="0" noProof="1">
                    <a:ln>
                      <a:noFill/>
                    </a:ln>
                    <a:solidFill>
                      <a:prstClr val="white"/>
                    </a:solidFill>
                    <a:effectLst/>
                    <a:uLnTx/>
                    <a:uFillTx/>
                    <a:latin typeface="微软雅黑" pitchFamily="34" charset="-122"/>
                    <a:ea typeface="微软雅黑" pitchFamily="34" charset="-122"/>
                  </a:endParaRPr>
                </a:p>
              </p:txBody>
            </p:sp>
          </p:grpSp>
          <p:sp>
            <p:nvSpPr>
              <p:cNvPr id="45" name="Freeform 110">
                <a:extLst>
                  <a:ext uri="{FF2B5EF4-FFF2-40B4-BE49-F238E27FC236}">
                    <a16:creationId xmlns:a16="http://schemas.microsoft.com/office/drawing/2014/main" id="{F2481F2B-8A02-48E9-AAD5-434AEBEFC752}"/>
                  </a:ext>
                </a:extLst>
              </p:cNvPr>
              <p:cNvSpPr>
                <a:spLocks noChangeAspect="1" noEditPoints="1"/>
              </p:cNvSpPr>
              <p:nvPr/>
            </p:nvSpPr>
            <p:spPr bwMode="auto">
              <a:xfrm>
                <a:off x="4212478" y="4064781"/>
                <a:ext cx="424117" cy="376463"/>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8064A2"/>
              </a:solidFill>
              <a:ln>
                <a:noFill/>
              </a:ln>
            </p:spPr>
            <p:txBody>
              <a:bodyPr lIns="162560" tIns="81280" rIns="162560" bIns="81280"/>
              <a:lstStyle/>
              <a:p>
                <a:pPr marL="0" marR="0" lvl="0" indent="0" defTabSz="913765"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3320" b="0" i="0" u="none" strike="noStrike" kern="0" cap="none" spc="0" normalizeH="0" baseline="0" noProof="1">
                  <a:ln>
                    <a:noFill/>
                  </a:ln>
                  <a:solidFill>
                    <a:prstClr val="black"/>
                  </a:solidFill>
                  <a:effectLst/>
                  <a:uLnTx/>
                  <a:uFillTx/>
                  <a:latin typeface="微软雅黑" pitchFamily="34" charset="-122"/>
                  <a:ea typeface="微软雅黑" pitchFamily="34" charset="-122"/>
                  <a:cs typeface="Arial" panose="020B0604020202020204" pitchFamily="34" charset="0"/>
                </a:endParaRPr>
              </a:p>
            </p:txBody>
          </p:sp>
        </p:grpSp>
        <p:sp>
          <p:nvSpPr>
            <p:cNvPr id="41" name="矩形 40">
              <a:extLst>
                <a:ext uri="{FF2B5EF4-FFF2-40B4-BE49-F238E27FC236}">
                  <a16:creationId xmlns:a16="http://schemas.microsoft.com/office/drawing/2014/main" id="{692DF261-6D0F-4D62-8DC8-ED98A00871E4}"/>
                </a:ext>
              </a:extLst>
            </p:cNvPr>
            <p:cNvSpPr>
              <a:spLocks noChangeArrowheads="1"/>
            </p:cNvSpPr>
            <p:nvPr/>
          </p:nvSpPr>
          <p:spPr bwMode="auto">
            <a:xfrm>
              <a:off x="7652588" y="2832529"/>
              <a:ext cx="3455446" cy="46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2000" kern="0" noProof="0" dirty="0">
                  <a:solidFill>
                    <a:srgbClr val="C0504D"/>
                  </a:solidFill>
                  <a:latin typeface="Arial" panose="020B0604020202020204" pitchFamily="34" charset="0"/>
                  <a:ea typeface="微软雅黑" pitchFamily="34" charset="-122"/>
                  <a:cs typeface="Arial" panose="020B0604020202020204" pitchFamily="34" charset="0"/>
                </a:rPr>
                <a:t>In-car Backup Power Market</a:t>
              </a:r>
              <a:endParaRPr kumimoji="0" lang="zh-CN" altLang="en-US" sz="2000" b="0" i="0" u="none" strike="noStrike" kern="0" cap="none" spc="0" normalizeH="0" baseline="0" noProof="0" dirty="0">
                <a:ln>
                  <a:noFill/>
                </a:ln>
                <a:solidFill>
                  <a:srgbClr val="C0504D"/>
                </a:solidFill>
                <a:effectLst/>
                <a:uLnTx/>
                <a:uFillTx/>
                <a:latin typeface="Arial" panose="020B0604020202020204" pitchFamily="34" charset="0"/>
                <a:ea typeface="微软雅黑" pitchFamily="34" charset="-122"/>
                <a:cs typeface="Arial" panose="020B0604020202020204" pitchFamily="34" charset="0"/>
              </a:endParaRPr>
            </a:p>
          </p:txBody>
        </p:sp>
        <p:sp>
          <p:nvSpPr>
            <p:cNvPr id="42" name="矩形 41">
              <a:extLst>
                <a:ext uri="{FF2B5EF4-FFF2-40B4-BE49-F238E27FC236}">
                  <a16:creationId xmlns:a16="http://schemas.microsoft.com/office/drawing/2014/main" id="{43C86CB2-3617-41F5-B26F-09A19673DF5B}"/>
                </a:ext>
              </a:extLst>
            </p:cNvPr>
            <p:cNvSpPr/>
            <p:nvPr/>
          </p:nvSpPr>
          <p:spPr>
            <a:xfrm>
              <a:off x="7442199" y="4240598"/>
              <a:ext cx="3347144" cy="465857"/>
            </a:xfrm>
            <a:prstGeom prst="rect">
              <a:avLst/>
            </a:prstGeom>
          </p:spPr>
          <p:txBody>
            <a:bodyPr wrap="none" lIns="121908" tIns="60954" rIns="121908" bIns="60954">
              <a:spAutoFit/>
            </a:bodyPr>
            <a:lstStyle/>
            <a:p>
              <a:pPr lvl="0">
                <a:spcBef>
                  <a:spcPct val="0"/>
                </a:spcBef>
                <a:spcAft>
                  <a:spcPct val="0"/>
                </a:spcAft>
                <a:defRPr/>
              </a:pPr>
              <a:r>
                <a:rPr lang="en-US" altLang="zh-CN" sz="2000" kern="0" noProof="1">
                  <a:solidFill>
                    <a:srgbClr val="9BBB59"/>
                  </a:solidFill>
                  <a:latin typeface="Arial" panose="020B0604020202020204" pitchFamily="34" charset="0"/>
                  <a:ea typeface="微软雅黑" pitchFamily="34" charset="-122"/>
                  <a:cs typeface="Arial" panose="020B0604020202020204" pitchFamily="34" charset="0"/>
                </a:rPr>
                <a:t>Applications for Rail Transit</a:t>
              </a:r>
              <a:endParaRPr kumimoji="0" lang="zh-CN" altLang="en-US" sz="2000" b="0" i="0" u="none" strike="noStrike" kern="0" cap="none" spc="0" normalizeH="0" baseline="0" noProof="1">
                <a:ln>
                  <a:noFill/>
                </a:ln>
                <a:solidFill>
                  <a:srgbClr val="9BBB59"/>
                </a:solidFill>
                <a:effectLst/>
                <a:uLnTx/>
                <a:uFillTx/>
                <a:latin typeface="Arial" panose="020B0604020202020204" pitchFamily="34" charset="0"/>
                <a:ea typeface="微软雅黑" pitchFamily="34" charset="-122"/>
                <a:cs typeface="Arial" panose="020B0604020202020204" pitchFamily="34" charset="0"/>
              </a:endParaRPr>
            </a:p>
          </p:txBody>
        </p:sp>
        <p:sp>
          <p:nvSpPr>
            <p:cNvPr id="43" name="矩形 42">
              <a:extLst>
                <a:ext uri="{FF2B5EF4-FFF2-40B4-BE49-F238E27FC236}">
                  <a16:creationId xmlns:a16="http://schemas.microsoft.com/office/drawing/2014/main" id="{31898601-A2F8-4E8F-B66B-57D3D564EDD8}"/>
                </a:ext>
              </a:extLst>
            </p:cNvPr>
            <p:cNvSpPr/>
            <p:nvPr/>
          </p:nvSpPr>
          <p:spPr>
            <a:xfrm>
              <a:off x="6877844" y="5526681"/>
              <a:ext cx="4478244" cy="798621"/>
            </a:xfrm>
            <a:prstGeom prst="rect">
              <a:avLst/>
            </a:prstGeom>
          </p:spPr>
          <p:txBody>
            <a:bodyPr wrap="square" lIns="121908" tIns="60954" rIns="121908" bIns="60954">
              <a:spAutoFit/>
            </a:bodyPr>
            <a:lstStyle/>
            <a:p>
              <a:pPr marL="0" marR="0" lvl="0" indent="0" defTabSz="91440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en-US" altLang="zh-CN" sz="2000" b="0" i="0" u="none" strike="noStrike" kern="0" cap="none" spc="0" normalizeH="0" baseline="0" noProof="1">
                  <a:ln>
                    <a:noFill/>
                  </a:ln>
                  <a:solidFill>
                    <a:srgbClr val="8064A2"/>
                  </a:solidFill>
                  <a:effectLst/>
                  <a:uLnTx/>
                  <a:uFillTx/>
                  <a:latin typeface="Arial" panose="020B0604020202020204" pitchFamily="34" charset="0"/>
                  <a:ea typeface="微软雅黑" pitchFamily="34" charset="-122"/>
                  <a:cs typeface="Arial" panose="020B0604020202020204" pitchFamily="34" charset="0"/>
                </a:rPr>
                <a:t>Applications for Solid-state Hydrogen Storage</a:t>
              </a:r>
              <a:endParaRPr kumimoji="0" lang="zh-CN" altLang="en-US" sz="2000" b="0" i="0" u="none" strike="noStrike" kern="0" cap="none" spc="0" normalizeH="0" baseline="0" noProof="1">
                <a:ln>
                  <a:noFill/>
                </a:ln>
                <a:solidFill>
                  <a:srgbClr val="8064A2"/>
                </a:solidFill>
                <a:effectLst/>
                <a:uLnTx/>
                <a:uFillTx/>
                <a:latin typeface="Arial" panose="020B0604020202020204" pitchFamily="34" charset="0"/>
                <a:ea typeface="微软雅黑" pitchFamily="34" charset="-122"/>
                <a:cs typeface="Arial" panose="020B0604020202020204" pitchFamily="34" charset="0"/>
              </a:endParaRPr>
            </a:p>
          </p:txBody>
        </p:sp>
      </p:grpSp>
      <p:sp>
        <p:nvSpPr>
          <p:cNvPr id="62" name="椭圆 61">
            <a:extLst>
              <a:ext uri="{FF2B5EF4-FFF2-40B4-BE49-F238E27FC236}">
                <a16:creationId xmlns:a16="http://schemas.microsoft.com/office/drawing/2014/main" id="{8AC7E8D9-5A89-4F1F-8777-C4E28381CCF7}"/>
              </a:ext>
            </a:extLst>
          </p:cNvPr>
          <p:cNvSpPr/>
          <p:nvPr/>
        </p:nvSpPr>
        <p:spPr>
          <a:xfrm>
            <a:off x="1832981" y="2278656"/>
            <a:ext cx="2126659" cy="2126659"/>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 typeface="Arial" charset="0"/>
              <a:buNone/>
              <a:tabLst/>
              <a:defRPr/>
            </a:pPr>
            <a:r>
              <a:rPr kumimoji="0" lang="en-US" altLang="zh-CN" sz="1800" b="1" i="0" u="none" strike="noStrike" kern="0" cap="none" spc="0" normalizeH="0" baseline="0" noProof="0" dirty="0">
                <a:ln>
                  <a:noFill/>
                </a:ln>
                <a:solidFill>
                  <a:prstClr val="white"/>
                </a:solidFill>
                <a:effectLst/>
                <a:uLnTx/>
                <a:uFillTx/>
                <a:latin typeface="Arial" panose="020B0604020202020204" pitchFamily="34" charset="0"/>
                <a:ea typeface="微软雅黑" pitchFamily="34" charset="-122"/>
                <a:cs typeface="Arial" panose="020B0604020202020204" pitchFamily="34" charset="0"/>
              </a:rPr>
              <a:t>Growth Direction of Hydrogen Storage Alloy Market</a:t>
            </a:r>
            <a:endParaRPr kumimoji="0" lang="zh-CN" altLang="en-US" sz="1800" b="1" i="0" u="none" strike="noStrike" kern="0" cap="none" spc="0" normalizeH="0" baseline="0" noProof="0" dirty="0">
              <a:ln>
                <a:noFill/>
              </a:ln>
              <a:solidFill>
                <a:prstClr val="white"/>
              </a:solidFill>
              <a:effectLst/>
              <a:uLnTx/>
              <a:uFillTx/>
              <a:latin typeface="Arial" panose="020B0604020202020204" pitchFamily="34" charset="0"/>
              <a:ea typeface="微软雅黑" pitchFamily="34" charset="-122"/>
              <a:cs typeface="Arial" panose="020B0604020202020204" pitchFamily="34" charset="0"/>
            </a:endParaRPr>
          </a:p>
        </p:txBody>
      </p:sp>
      <p:sp>
        <p:nvSpPr>
          <p:cNvPr id="63" name="标题 1"/>
          <p:cNvSpPr txBox="1">
            <a:spLocks/>
          </p:cNvSpPr>
          <p:nvPr/>
        </p:nvSpPr>
        <p:spPr>
          <a:xfrm>
            <a:off x="455304" y="204701"/>
            <a:ext cx="7970299" cy="524217"/>
          </a:xfrm>
          <a:prstGeom prst="rect">
            <a:avLst/>
          </a:prstGeom>
        </p:spPr>
        <p:txBody>
          <a:bodyPr anchor="ctr">
            <a:noAutofit/>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300" b="1" dirty="0">
                <a:solidFill>
                  <a:srgbClr val="004E9D"/>
                </a:solidFill>
                <a:latin typeface="Arial" panose="020B0604020202020204" pitchFamily="34" charset="0"/>
                <a:ea typeface="微软雅黑" panose="020B0503020204020204" pitchFamily="34" charset="-122"/>
                <a:cs typeface="Arial" panose="020B0604020202020204" pitchFamily="34" charset="0"/>
              </a:rPr>
              <a:t>3.1 Hydrogen Storage Alloy Market Growth Direction</a:t>
            </a:r>
            <a:endParaRPr lang="zh-CN" altLang="en-US" sz="23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52009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FA849FA-55B0-4ECA-AE7E-90D3BD8DA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52" y="2019185"/>
            <a:ext cx="10900533" cy="3527627"/>
          </a:xfrm>
          <a:prstGeom prst="rect">
            <a:avLst/>
          </a:prstGeom>
        </p:spPr>
      </p:pic>
      <p:sp>
        <p:nvSpPr>
          <p:cNvPr id="21" name="文本框 20">
            <a:extLst>
              <a:ext uri="{FF2B5EF4-FFF2-40B4-BE49-F238E27FC236}">
                <a16:creationId xmlns:a16="http://schemas.microsoft.com/office/drawing/2014/main" id="{BA468BDD-7296-4A42-939E-6EA8B3F9EF58}"/>
              </a:ext>
            </a:extLst>
          </p:cNvPr>
          <p:cNvSpPr txBox="1"/>
          <p:nvPr/>
        </p:nvSpPr>
        <p:spPr>
          <a:xfrm>
            <a:off x="984787" y="1239257"/>
            <a:ext cx="9017072" cy="78483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dirty="0">
                <a:latin typeface="Arial" panose="020B0604020202020204" pitchFamily="34" charset="0"/>
                <a:ea typeface="微软雅黑" pitchFamily="34" charset="-122"/>
                <a:cs typeface="Arial" panose="020B0604020202020204" pitchFamily="34" charset="0"/>
              </a:rPr>
              <a:t>By 2035</a:t>
            </a:r>
            <a:r>
              <a:rPr lang="zh-CN" altLang="en-US" dirty="0">
                <a:latin typeface="Arial" panose="020B0604020202020204" pitchFamily="34" charset="0"/>
                <a:ea typeface="微软雅黑" pitchFamily="34" charset="-122"/>
                <a:cs typeface="Arial" panose="020B0604020202020204" pitchFamily="34" charset="0"/>
              </a:rPr>
              <a:t>，</a:t>
            </a:r>
            <a:endParaRPr lang="en-US" altLang="zh-CN" dirty="0">
              <a:latin typeface="Arial" panose="020B0604020202020204" pitchFamily="34" charset="0"/>
              <a:ea typeface="微软雅黑" pitchFamily="34" charset="-122"/>
              <a:cs typeface="Arial" panose="020B0604020202020204" pitchFamily="34" charset="0"/>
            </a:endParaRPr>
          </a:p>
          <a:p>
            <a:pPr marL="742950" lvl="1" indent="-285750">
              <a:buFont typeface="Wingdings" panose="05000000000000000000" pitchFamily="2" charset="2"/>
              <a:buChar char="u"/>
            </a:pPr>
            <a:r>
              <a:rPr lang="en-US" altLang="zh-CN" dirty="0">
                <a:latin typeface="Arial" panose="020B0604020202020204" pitchFamily="34" charset="0"/>
                <a:ea typeface="微软雅黑" pitchFamily="34" charset="-122"/>
                <a:cs typeface="Arial" panose="020B0604020202020204" pitchFamily="34" charset="0"/>
              </a:rPr>
              <a:t>NEV prevails and its sales account for more than 50% of the whole market.</a:t>
            </a:r>
          </a:p>
        </p:txBody>
      </p:sp>
      <p:sp>
        <p:nvSpPr>
          <p:cNvPr id="22" name="文本框 21">
            <a:extLst>
              <a:ext uri="{FF2B5EF4-FFF2-40B4-BE49-F238E27FC236}">
                <a16:creationId xmlns:a16="http://schemas.microsoft.com/office/drawing/2014/main" id="{AD5C659D-DAEE-46E8-A494-3E81FE314F72}"/>
              </a:ext>
            </a:extLst>
          </p:cNvPr>
          <p:cNvSpPr txBox="1"/>
          <p:nvPr/>
        </p:nvSpPr>
        <p:spPr>
          <a:xfrm>
            <a:off x="1108053" y="956471"/>
            <a:ext cx="9520987" cy="369332"/>
          </a:xfrm>
          <a:prstGeom prst="rect">
            <a:avLst/>
          </a:prstGeom>
          <a:noFill/>
        </p:spPr>
        <p:txBody>
          <a:bodyPr wrap="square" rtlCol="0">
            <a:spAutoFit/>
          </a:bodyPr>
          <a:lstStyle/>
          <a:p>
            <a:r>
              <a:rPr lang="en-US" altLang="zh-CN" b="1" dirty="0">
                <a:latin typeface="Arial" panose="020B0604020202020204" pitchFamily="34" charset="0"/>
                <a:ea typeface="微软雅黑" pitchFamily="34" charset="-122"/>
                <a:cs typeface="Arial" panose="020B0604020202020204" pitchFamily="34" charset="0"/>
              </a:rPr>
              <a:t>《Energy Saving &amp; New Energy Vehicle Technology Roadmap 2.0》——</a:t>
            </a:r>
          </a:p>
        </p:txBody>
      </p:sp>
      <p:sp>
        <p:nvSpPr>
          <p:cNvPr id="8" name="标题 1"/>
          <p:cNvSpPr txBox="1">
            <a:spLocks/>
          </p:cNvSpPr>
          <p:nvPr/>
        </p:nvSpPr>
        <p:spPr>
          <a:xfrm>
            <a:off x="455306" y="204701"/>
            <a:ext cx="943809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3.2 Ni-MH Hybrid Power Vehicle Market</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150086" y="5546812"/>
            <a:ext cx="11624399" cy="584775"/>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b="1" dirty="0">
                <a:latin typeface="Arial" panose="020B0604020202020204" pitchFamily="34" charset="0"/>
                <a:ea typeface="微软雅黑" panose="020B0503020204020204" pitchFamily="34" charset="-122"/>
                <a:cs typeface="Arial" panose="020B0604020202020204" pitchFamily="34" charset="0"/>
              </a:rPr>
              <a:t>The sales of passenger cars reached </a:t>
            </a:r>
            <a:r>
              <a:rPr lang="en-US" altLang="zh-CN" sz="1600" b="1" u="sng" dirty="0">
                <a:latin typeface="Arial" panose="020B0604020202020204" pitchFamily="34" charset="0"/>
                <a:ea typeface="微软雅黑" panose="020B0503020204020204" pitchFamily="34" charset="-122"/>
                <a:cs typeface="Arial" panose="020B0604020202020204" pitchFamily="34" charset="0"/>
              </a:rPr>
              <a:t>26.864 million </a:t>
            </a:r>
            <a:r>
              <a:rPr lang="en-US" altLang="zh-CN" sz="1600" b="1" dirty="0">
                <a:latin typeface="Arial" panose="020B0604020202020204" pitchFamily="34" charset="0"/>
                <a:ea typeface="微软雅黑" panose="020B0503020204020204" pitchFamily="34" charset="-122"/>
                <a:cs typeface="Arial" panose="020B0604020202020204" pitchFamily="34" charset="0"/>
              </a:rPr>
              <a:t>vehicles in 2022, among which the sales of new energy vehicles were </a:t>
            </a:r>
            <a:r>
              <a:rPr lang="en-US" altLang="zh-CN" sz="1600" b="1" u="sng" dirty="0">
                <a:latin typeface="Arial" panose="020B0604020202020204" pitchFamily="34" charset="0"/>
                <a:ea typeface="微软雅黑" panose="020B0503020204020204" pitchFamily="34" charset="-122"/>
                <a:cs typeface="Arial" panose="020B0604020202020204" pitchFamily="34" charset="0"/>
              </a:rPr>
              <a:t>6.887 million</a:t>
            </a:r>
            <a:r>
              <a:rPr lang="en-US" altLang="zh-CN" sz="1600" b="1" dirty="0">
                <a:latin typeface="Arial" panose="020B0604020202020204" pitchFamily="34" charset="0"/>
                <a:ea typeface="微软雅黑" panose="020B0503020204020204" pitchFamily="34" charset="-122"/>
                <a:cs typeface="Arial" panose="020B0604020202020204" pitchFamily="34" charset="0"/>
              </a:rPr>
              <a:t> vehicles, up by </a:t>
            </a:r>
            <a:r>
              <a:rPr lang="en-US" altLang="zh-CN" sz="1600" b="1" u="sng" dirty="0">
                <a:latin typeface="Arial" panose="020B0604020202020204" pitchFamily="34" charset="0"/>
                <a:ea typeface="微软雅黑" panose="020B0503020204020204" pitchFamily="34" charset="-122"/>
                <a:cs typeface="Arial" panose="020B0604020202020204" pitchFamily="34" charset="0"/>
              </a:rPr>
              <a:t>93.4%</a:t>
            </a:r>
            <a:r>
              <a:rPr lang="en-US" altLang="zh-CN" sz="1600" b="1" dirty="0">
                <a:latin typeface="Arial" panose="020B0604020202020204" pitchFamily="34" charset="0"/>
                <a:ea typeface="微软雅黑" panose="020B0503020204020204" pitchFamily="34" charset="-122"/>
                <a:cs typeface="Arial" panose="020B0604020202020204" pitchFamily="34" charset="0"/>
              </a:rPr>
              <a:t> YoY, accounting for </a:t>
            </a:r>
            <a:r>
              <a:rPr lang="en-US" altLang="zh-CN" sz="1600" b="1" u="sng" dirty="0">
                <a:solidFill>
                  <a:srgbClr val="C00000"/>
                </a:solidFill>
                <a:latin typeface="Arial" panose="020B0604020202020204" pitchFamily="34" charset="0"/>
                <a:ea typeface="微软雅黑" panose="020B0503020204020204" pitchFamily="34" charset="-122"/>
                <a:cs typeface="Arial" panose="020B0604020202020204" pitchFamily="34" charset="0"/>
              </a:rPr>
              <a:t>25.6%</a:t>
            </a:r>
            <a:r>
              <a:rPr lang="en-US" altLang="zh-CN" sz="1600" b="1" dirty="0">
                <a:latin typeface="Arial" panose="020B0604020202020204" pitchFamily="34" charset="0"/>
                <a:ea typeface="微软雅黑" panose="020B0503020204020204" pitchFamily="34" charset="-122"/>
                <a:cs typeface="Arial" panose="020B0604020202020204" pitchFamily="34" charset="0"/>
              </a:rPr>
              <a:t> of the market.</a:t>
            </a:r>
            <a:endParaRPr lang="zh-CN" altLang="en-US" sz="1600"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664771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E2829DE3-5038-49B4-8D77-7F1AF38CE977}"/>
              </a:ext>
            </a:extLst>
          </p:cNvPr>
          <p:cNvGrpSpPr/>
          <p:nvPr/>
        </p:nvGrpSpPr>
        <p:grpSpPr>
          <a:xfrm>
            <a:off x="6714528" y="1292060"/>
            <a:ext cx="5025390" cy="4494463"/>
            <a:chOff x="4948056" y="1707464"/>
            <a:chExt cx="4018401" cy="5150535"/>
          </a:xfrm>
        </p:grpSpPr>
        <p:sp>
          <p:nvSpPr>
            <p:cNvPr id="15" name="灯片编号占位符 4">
              <a:extLst>
                <a:ext uri="{FF2B5EF4-FFF2-40B4-BE49-F238E27FC236}">
                  <a16:creationId xmlns:a16="http://schemas.microsoft.com/office/drawing/2014/main" id="{A0407F03-3DA5-4194-8664-D3E927EA410C}"/>
                </a:ext>
              </a:extLst>
            </p:cNvPr>
            <p:cNvSpPr txBox="1">
              <a:spLocks/>
            </p:cNvSpPr>
            <p:nvPr/>
          </p:nvSpPr>
          <p:spPr>
            <a:xfrm>
              <a:off x="7924800" y="6356350"/>
              <a:ext cx="762000" cy="365125"/>
            </a:xfrm>
            <a:prstGeom prst="rect">
              <a:avLst/>
            </a:prstGeom>
          </p:spPr>
          <p:txBody>
            <a:bodyPr/>
            <a:lstStyle>
              <a:defPPr>
                <a:defRPr lang="zh-CN"/>
              </a:defPPr>
              <a:lvl1pPr algn="l" rtl="0" fontAlgn="base">
                <a:spcBef>
                  <a:spcPct val="0"/>
                </a:spcBef>
                <a:spcAft>
                  <a:spcPct val="0"/>
                </a:spcAft>
                <a:buFont typeface="Arial" charset="0"/>
                <a:defRPr kern="1200">
                  <a:solidFill>
                    <a:schemeClr val="tx1"/>
                  </a:solidFill>
                  <a:latin typeface="Arial"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defRPr/>
              </a:pPr>
              <a:fld id="{85CB2B37-75FB-4993-A36D-F655EF33F2C2}" type="slidenum">
                <a:rPr kumimoji="0" lang="zh-CN" altLang="en-US" sz="18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l" defTabSz="914400" rtl="0" eaLnBrk="1" fontAlgn="base" latinLnBrk="0" hangingPunct="1">
                  <a:lnSpc>
                    <a:spcPct val="100000"/>
                  </a:lnSpc>
                  <a:spcBef>
                    <a:spcPct val="0"/>
                  </a:spcBef>
                  <a:spcAft>
                    <a:spcPct val="0"/>
                  </a:spcAft>
                  <a:buClrTx/>
                  <a:buSzTx/>
                  <a:buFont typeface="Arial" charset="0"/>
                  <a:buNone/>
                  <a:tabLst/>
                  <a:defRPr/>
                </a:pPr>
                <a:t>19</a:t>
              </a:fld>
              <a:endParaRPr kumimoji="0" lang="zh-CN" altLang="en-US" sz="18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16" name="内容占位符 14">
              <a:extLst>
                <a:ext uri="{FF2B5EF4-FFF2-40B4-BE49-F238E27FC236}">
                  <a16:creationId xmlns:a16="http://schemas.microsoft.com/office/drawing/2014/main" id="{2DDEC764-27C9-48FC-A9BB-260C2A9F0FA6}"/>
                </a:ext>
              </a:extLst>
            </p:cNvPr>
            <p:cNvSpPr txBox="1">
              <a:spLocks/>
            </p:cNvSpPr>
            <p:nvPr/>
          </p:nvSpPr>
          <p:spPr>
            <a:xfrm>
              <a:off x="5222041" y="1707464"/>
              <a:ext cx="3744416" cy="4897326"/>
            </a:xfrm>
            <a:prstGeom prst="rect">
              <a:avLst/>
            </a:prstGeom>
          </p:spPr>
          <p:txBody>
            <a:bodyPr/>
            <a:lstStyle>
              <a:lvl1pPr marL="257209" indent="-257209" algn="l" defTabSz="685891"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87" indent="-214341" algn="l" defTabSz="685891"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364" indent="-171473" algn="l" defTabSz="685891"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310"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256"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201"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147"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093"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891" rtl="0" eaLnBrk="1" fontAlgn="auto" latinLnBrk="0" hangingPunct="1">
                <a:lnSpc>
                  <a:spcPts val="2800"/>
                </a:lnSpc>
                <a:spcBef>
                  <a:spcPts val="1200"/>
                </a:spcBef>
                <a:spcAft>
                  <a:spcPts val="1200"/>
                </a:spcAft>
                <a:buClrTx/>
                <a:buSzTx/>
                <a:buFont typeface="Arial" pitchFamily="34" charset="0"/>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7" name="图表 16">
              <a:extLst>
                <a:ext uri="{FF2B5EF4-FFF2-40B4-BE49-F238E27FC236}">
                  <a16:creationId xmlns:a16="http://schemas.microsoft.com/office/drawing/2014/main" id="{8930582C-0ABC-43F6-8C31-EC8CEC0C04A7}"/>
                </a:ext>
              </a:extLst>
            </p:cNvPr>
            <p:cNvGraphicFramePr>
              <a:graphicFrameLocks/>
            </p:cNvGraphicFramePr>
            <p:nvPr>
              <p:extLst>
                <p:ext uri="{D42A27DB-BD31-4B8C-83A1-F6EECF244321}">
                  <p14:modId xmlns:p14="http://schemas.microsoft.com/office/powerpoint/2010/main" val="668617775"/>
                </p:ext>
              </p:extLst>
            </p:nvPr>
          </p:nvGraphicFramePr>
          <p:xfrm>
            <a:off x="4948056" y="1873958"/>
            <a:ext cx="4016431" cy="4984041"/>
          </p:xfrm>
          <a:graphic>
            <a:graphicData uri="http://schemas.openxmlformats.org/drawingml/2006/chart">
              <c:chart xmlns:c="http://schemas.openxmlformats.org/drawingml/2006/chart" xmlns:r="http://schemas.openxmlformats.org/officeDocument/2006/relationships" r:id="rId2"/>
            </a:graphicData>
          </a:graphic>
        </p:graphicFrame>
      </p:grpSp>
      <p:sp>
        <p:nvSpPr>
          <p:cNvPr id="18" name="文本框 17">
            <a:extLst>
              <a:ext uri="{FF2B5EF4-FFF2-40B4-BE49-F238E27FC236}">
                <a16:creationId xmlns:a16="http://schemas.microsoft.com/office/drawing/2014/main" id="{BEA96571-C864-4143-B047-E541A00ABEDF}"/>
              </a:ext>
            </a:extLst>
          </p:cNvPr>
          <p:cNvSpPr txBox="1"/>
          <p:nvPr/>
        </p:nvSpPr>
        <p:spPr>
          <a:xfrm>
            <a:off x="271241" y="1623981"/>
            <a:ext cx="6438658" cy="4524315"/>
          </a:xfrm>
          <a:prstGeom prst="rect">
            <a:avLst/>
          </a:prstGeom>
          <a:noFill/>
        </p:spPr>
        <p:txBody>
          <a:bodyPr wrap="square">
            <a:spAutoFit/>
          </a:bodyPr>
          <a:lstStyle/>
          <a:p>
            <a:pPr marL="285750" indent="-285750" fontAlgn="base">
              <a:spcBef>
                <a:spcPct val="0"/>
              </a:spcBef>
              <a:spcAft>
                <a:spcPct val="0"/>
              </a:spcAft>
              <a:buFont typeface="Wingdings" panose="05000000000000000000" pitchFamily="2" charset="2"/>
              <a:buChar char="u"/>
            </a:pPr>
            <a:r>
              <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rPr>
              <a:t>It took 10 years in total for their global accumulated sales to exceed 1 million units for the first time!</a:t>
            </a:r>
          </a:p>
          <a:p>
            <a:pPr marL="285750" indent="-285750" fontAlgn="base">
              <a:spcBef>
                <a:spcPct val="0"/>
              </a:spcBef>
              <a:spcAft>
                <a:spcPct val="0"/>
              </a:spcAft>
              <a:buFont typeface="Wingdings" panose="05000000000000000000" pitchFamily="2" charset="2"/>
              <a:buChar char="u"/>
            </a:pPr>
            <a:endPar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285750" indent="-285750" fontAlgn="base">
              <a:spcBef>
                <a:spcPct val="0"/>
              </a:spcBef>
              <a:spcAft>
                <a:spcPct val="0"/>
              </a:spcAft>
              <a:buFont typeface="Wingdings" panose="05000000000000000000" pitchFamily="2" charset="2"/>
              <a:buChar char="u"/>
            </a:pPr>
            <a:r>
              <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rPr>
              <a:t>Only 3 years to sell another 1 million units!</a:t>
            </a:r>
          </a:p>
          <a:p>
            <a:pPr marL="285750" indent="-285750" fontAlgn="base">
              <a:spcBef>
                <a:spcPct val="0"/>
              </a:spcBef>
              <a:spcAft>
                <a:spcPct val="0"/>
              </a:spcAft>
              <a:buFont typeface="Wingdings" panose="05000000000000000000" pitchFamily="2" charset="2"/>
              <a:buChar char="u"/>
            </a:pPr>
            <a:endPar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285750" indent="-285750" fontAlgn="base">
              <a:spcBef>
                <a:spcPct val="0"/>
              </a:spcBef>
              <a:spcAft>
                <a:spcPct val="0"/>
              </a:spcAft>
              <a:buFont typeface="Wingdings" panose="05000000000000000000" pitchFamily="2" charset="2"/>
              <a:buChar char="u"/>
            </a:pPr>
            <a:r>
              <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rPr>
              <a:t>Only 8 months to achieve the recent 1-million sales volume!</a:t>
            </a: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285750" indent="-285750" fontAlgn="base">
              <a:spcBef>
                <a:spcPct val="0"/>
              </a:spcBef>
              <a:spcAft>
                <a:spcPct val="0"/>
              </a:spcAft>
              <a:buFont typeface="Wingdings" panose="05000000000000000000" pitchFamily="2" charset="2"/>
              <a:buChar char="Ø"/>
            </a:pPr>
            <a:r>
              <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rPr>
              <a:t>Accumulated HEV sales in China only reached above 10,000 units by 2010.</a:t>
            </a: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285750" indent="-285750" fontAlgn="base">
              <a:spcBef>
                <a:spcPct val="0"/>
              </a:spcBef>
              <a:spcAft>
                <a:spcPct val="0"/>
              </a:spcAft>
              <a:buFont typeface="Wingdings" panose="05000000000000000000" pitchFamily="2" charset="2"/>
              <a:buChar char="Ø"/>
            </a:pPr>
            <a:r>
              <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rPr>
              <a:t>Accumulated HEV sales in China reached 100,000 units by 2014.</a:t>
            </a:r>
          </a:p>
          <a:p>
            <a:pPr marL="285750" indent="-285750" fontAlgn="base">
              <a:spcBef>
                <a:spcPct val="0"/>
              </a:spcBef>
              <a:spcAft>
                <a:spcPct val="0"/>
              </a:spcAft>
              <a:buFont typeface="Wingdings" panose="05000000000000000000" pitchFamily="2" charset="2"/>
              <a:buChar char="Ø"/>
            </a:pPr>
            <a:endPar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285750" indent="-285750" fontAlgn="base">
              <a:spcBef>
                <a:spcPct val="0"/>
              </a:spcBef>
              <a:spcAft>
                <a:spcPct val="0"/>
              </a:spcAft>
              <a:buFont typeface="Wingdings" panose="05000000000000000000" pitchFamily="2" charset="2"/>
              <a:buChar char="Ø"/>
            </a:pPr>
            <a:r>
              <a:rPr lang="en-US" altLang="zh-CN" dirty="0">
                <a:solidFill>
                  <a:srgbClr val="333333"/>
                </a:solidFill>
                <a:latin typeface="Arial" panose="020B0604020202020204" pitchFamily="34" charset="0"/>
                <a:ea typeface="微软雅黑" panose="020B0503020204020204" pitchFamily="34" charset="-122"/>
                <a:cs typeface="Arial" panose="020B0604020202020204" pitchFamily="34" charset="0"/>
              </a:rPr>
              <a:t>Accumulated HEV sales in China broke through 1 million by 2020.</a:t>
            </a:r>
            <a:endParaRPr lang="zh-CN" altLang="en-US"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Text Box 624">
            <a:extLst>
              <a:ext uri="{FF2B5EF4-FFF2-40B4-BE49-F238E27FC236}">
                <a16:creationId xmlns:a16="http://schemas.microsoft.com/office/drawing/2014/main" id="{FA536D31-B67E-416C-9231-C5422FA8C47F}"/>
              </a:ext>
            </a:extLst>
          </p:cNvPr>
          <p:cNvSpPr txBox="1">
            <a:spLocks noChangeArrowheads="1"/>
          </p:cNvSpPr>
          <p:nvPr/>
        </p:nvSpPr>
        <p:spPr bwMode="auto">
          <a:xfrm>
            <a:off x="279633" y="1174861"/>
            <a:ext cx="6286977" cy="371509"/>
          </a:xfrm>
          <a:prstGeom prst="rect">
            <a:avLst/>
          </a:prstGeom>
          <a:noFill/>
          <a:ln w="9525">
            <a:noFill/>
            <a:miter lim="800000"/>
            <a:headEnd/>
            <a:tailEnd/>
          </a:ln>
        </p:spPr>
        <p:txBody>
          <a:bodyPr wrap="square" lIns="93596" tIns="46798" rIns="93596" bIns="46798">
            <a:spAutoFit/>
          </a:bodyPr>
          <a:lstStyle/>
          <a:p>
            <a:pPr marL="228600" indent="-228600" fontAlgn="base">
              <a:spcBef>
                <a:spcPct val="0"/>
              </a:spcBef>
              <a:spcAft>
                <a:spcPct val="0"/>
              </a:spcAft>
              <a:buFont typeface="Wingdings" pitchFamily="2" charset="2"/>
              <a:buChar char="n"/>
            </a:pPr>
            <a:r>
              <a:rPr lang="en-US" altLang="zh-CN" b="1" dirty="0">
                <a:solidFill>
                  <a:prstClr val="black">
                    <a:lumMod val="95000"/>
                    <a:lumOff val="5000"/>
                  </a:prstClr>
                </a:solidFill>
                <a:latin typeface="Arial" panose="020B0604020202020204" pitchFamily="34" charset="0"/>
                <a:ea typeface="微软雅黑" pitchFamily="34" charset="-122"/>
                <a:cs typeface="Arial" panose="020B0604020202020204" pitchFamily="34" charset="0"/>
              </a:rPr>
              <a:t>Market Analysis on Toyota HEV with Ni-MH battery</a:t>
            </a:r>
            <a:endParaRPr lang="zh-CN" altLang="en-US" b="1" dirty="0">
              <a:solidFill>
                <a:prstClr val="black">
                  <a:lumMod val="95000"/>
                  <a:lumOff val="5000"/>
                </a:prstClr>
              </a:solidFill>
              <a:latin typeface="Arial" panose="020B0604020202020204" pitchFamily="34" charset="0"/>
              <a:ea typeface="微软雅黑" pitchFamily="34" charset="-122"/>
              <a:cs typeface="Arial" panose="020B0604020202020204" pitchFamily="34" charset="0"/>
            </a:endParaRPr>
          </a:p>
        </p:txBody>
      </p:sp>
      <p:sp>
        <p:nvSpPr>
          <p:cNvPr id="2" name="标题 1">
            <a:extLst>
              <a:ext uri="{FF2B5EF4-FFF2-40B4-BE49-F238E27FC236}">
                <a16:creationId xmlns:a16="http://schemas.microsoft.com/office/drawing/2014/main" id="{76EA8F44-DE86-8E66-DB4B-CB5131CF525E}"/>
              </a:ext>
            </a:extLst>
          </p:cNvPr>
          <p:cNvSpPr txBox="1">
            <a:spLocks/>
          </p:cNvSpPr>
          <p:nvPr/>
        </p:nvSpPr>
        <p:spPr>
          <a:xfrm>
            <a:off x="455306" y="204701"/>
            <a:ext cx="943809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3.2 Ni-MH Hybrid Power Vehicle Market</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82797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2</a:t>
            </a:fld>
            <a:endParaRPr lang="zh-CN" altLang="en-US"/>
          </a:p>
        </p:txBody>
      </p:sp>
      <p:sp>
        <p:nvSpPr>
          <p:cNvPr id="4" name="圆角矩形 3"/>
          <p:cNvSpPr/>
          <p:nvPr/>
        </p:nvSpPr>
        <p:spPr>
          <a:xfrm>
            <a:off x="4514117" y="1149413"/>
            <a:ext cx="4320000"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Basic Information </a:t>
            </a:r>
          </a:p>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 Rare Earth Hydrogen Storage Alloy</a:t>
            </a:r>
          </a:p>
        </p:txBody>
      </p:sp>
      <p:sp>
        <p:nvSpPr>
          <p:cNvPr id="5" name="圆角矩形 1"/>
          <p:cNvSpPr/>
          <p:nvPr/>
        </p:nvSpPr>
        <p:spPr>
          <a:xfrm>
            <a:off x="3518434" y="1149413"/>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01</a:t>
            </a:r>
          </a:p>
        </p:txBody>
      </p:sp>
      <p:sp>
        <p:nvSpPr>
          <p:cNvPr id="6" name="圆角矩形 3"/>
          <p:cNvSpPr/>
          <p:nvPr/>
        </p:nvSpPr>
        <p:spPr>
          <a:xfrm>
            <a:off x="4514116" y="2273669"/>
            <a:ext cx="4320000"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Current Situation</a:t>
            </a:r>
          </a:p>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 Hydrogen Storage Alloy Industry</a:t>
            </a:r>
          </a:p>
        </p:txBody>
      </p:sp>
      <p:sp>
        <p:nvSpPr>
          <p:cNvPr id="7" name="圆角矩形 1"/>
          <p:cNvSpPr/>
          <p:nvPr/>
        </p:nvSpPr>
        <p:spPr>
          <a:xfrm>
            <a:off x="3518435" y="2251177"/>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02</a:t>
            </a:r>
          </a:p>
        </p:txBody>
      </p:sp>
      <p:sp>
        <p:nvSpPr>
          <p:cNvPr id="8" name="圆角矩形 3"/>
          <p:cNvSpPr/>
          <p:nvPr/>
        </p:nvSpPr>
        <p:spPr>
          <a:xfrm>
            <a:off x="4514116" y="3396153"/>
            <a:ext cx="4320000"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Development Trend</a:t>
            </a:r>
          </a:p>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 Hydrogen Storage Alloy</a:t>
            </a:r>
          </a:p>
        </p:txBody>
      </p:sp>
      <p:sp>
        <p:nvSpPr>
          <p:cNvPr id="9" name="圆角矩形 1"/>
          <p:cNvSpPr/>
          <p:nvPr/>
        </p:nvSpPr>
        <p:spPr>
          <a:xfrm>
            <a:off x="3518436" y="3397925"/>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03</a:t>
            </a:r>
          </a:p>
        </p:txBody>
      </p:sp>
      <p:sp>
        <p:nvSpPr>
          <p:cNvPr id="10" name="圆角矩形 3"/>
          <p:cNvSpPr/>
          <p:nvPr/>
        </p:nvSpPr>
        <p:spPr>
          <a:xfrm>
            <a:off x="4514116" y="4522183"/>
            <a:ext cx="4320000" cy="884479"/>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110927" bIns="55463" rtlCol="0" anchor="ctr"/>
          <a:lstStyle/>
          <a:p>
            <a:pPr algn="ctr"/>
            <a:r>
              <a:rPr lang="en-US" altLang="zh-CN" dirty="0">
                <a:solidFill>
                  <a:schemeClr val="bg1"/>
                </a:solidFill>
                <a:latin typeface="Arial" panose="020B0604020202020204" pitchFamily="34" charset="0"/>
                <a:ea typeface="微软雅黑" pitchFamily="34" charset="-122"/>
                <a:cs typeface="Arial" panose="020B0604020202020204" pitchFamily="34" charset="0"/>
              </a:rPr>
              <a:t>Future Outlook</a:t>
            </a:r>
          </a:p>
        </p:txBody>
      </p:sp>
      <p:sp>
        <p:nvSpPr>
          <p:cNvPr id="11" name="圆角矩形 1"/>
          <p:cNvSpPr/>
          <p:nvPr/>
        </p:nvSpPr>
        <p:spPr>
          <a:xfrm>
            <a:off x="3518437" y="4522182"/>
            <a:ext cx="1217569" cy="884479"/>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0927" tIns="55463" rIns="360000" bIns="55463" rtlCol="0" anchor="ctr"/>
          <a:lstStyle/>
          <a:p>
            <a:pPr algn="ctr"/>
            <a:r>
              <a:rPr lang="en-US" altLang="zh-CN" sz="2800" b="1" dirty="0">
                <a:solidFill>
                  <a:schemeClr val="bg1"/>
                </a:solidFill>
                <a:latin typeface="微软雅黑" pitchFamily="34" charset="-122"/>
                <a:ea typeface="微软雅黑" pitchFamily="34" charset="-122"/>
              </a:rPr>
              <a:t>04</a:t>
            </a:r>
          </a:p>
        </p:txBody>
      </p:sp>
    </p:spTree>
    <p:extLst>
      <p:ext uri="{BB962C8B-B14F-4D97-AF65-F5344CB8AC3E}">
        <p14:creationId xmlns:p14="http://schemas.microsoft.com/office/powerpoint/2010/main" val="23549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a:extLst>
              <a:ext uri="{FF2B5EF4-FFF2-40B4-BE49-F238E27FC236}">
                <a16:creationId xmlns:a16="http://schemas.microsoft.com/office/drawing/2014/main" id="{EC330A07-AB45-4049-94B2-91B2E75A3024}"/>
              </a:ext>
            </a:extLst>
          </p:cNvPr>
          <p:cNvSpPr txBox="1"/>
          <p:nvPr/>
        </p:nvSpPr>
        <p:spPr>
          <a:xfrm>
            <a:off x="382082" y="937575"/>
            <a:ext cx="11579812" cy="2339102"/>
          </a:xfrm>
          <a:prstGeom prst="rect">
            <a:avLst/>
          </a:prstGeom>
          <a:noFill/>
        </p:spPr>
        <p:txBody>
          <a:bodyPr wrap="square">
            <a:spAutoFit/>
          </a:bodyPr>
          <a:lstStyle/>
          <a:p>
            <a:pPr marL="285750" indent="-285750" algn="just" fontAlgn="base">
              <a:spcBef>
                <a:spcPct val="0"/>
              </a:spcBef>
              <a:spcAft>
                <a:spcPct val="0"/>
              </a:spcAft>
              <a:buFont typeface="Wingdings" panose="05000000000000000000" pitchFamily="2" charset="2"/>
              <a:buChar char="n"/>
            </a:pPr>
            <a:r>
              <a:rPr lang="en-US" altLang="zh-CN" b="1" kern="0" spc="40" dirty="0">
                <a:solidFill>
                  <a:srgbClr val="333333"/>
                </a:solidFill>
                <a:latin typeface="Arial" panose="020B0604020202020204" pitchFamily="34" charset="0"/>
                <a:ea typeface="微软雅黑" pitchFamily="34" charset="-122"/>
                <a:cs typeface="Arial" panose="020B0604020202020204" pitchFamily="34" charset="0"/>
              </a:rPr>
              <a:t>Lithium-ion and Ni-MH batteries will be used in Toyota’s next generation of hybrid power vehicles as planned.</a:t>
            </a:r>
          </a:p>
          <a:p>
            <a:pPr marL="285750" indent="-285750" algn="just" fontAlgn="base">
              <a:spcBef>
                <a:spcPct val="0"/>
              </a:spcBef>
              <a:spcAft>
                <a:spcPct val="0"/>
              </a:spcAft>
              <a:buFont typeface="Wingdings" panose="05000000000000000000" pitchFamily="2" charset="2"/>
              <a:buChar char="n"/>
            </a:pPr>
            <a:endParaRPr lang="en-US" altLang="zh-CN" b="1" kern="0" spc="40" dirty="0">
              <a:solidFill>
                <a:srgbClr val="333333"/>
              </a:solidFill>
              <a:latin typeface="Arial" panose="020B0604020202020204" pitchFamily="34" charset="0"/>
              <a:ea typeface="微软雅黑" pitchFamily="34" charset="-122"/>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n"/>
            </a:pPr>
            <a:r>
              <a:rPr lang="en-US" altLang="zh-CN" b="1" kern="0" spc="40" dirty="0">
                <a:solidFill>
                  <a:srgbClr val="333333"/>
                </a:solidFill>
                <a:latin typeface="Arial" panose="020B0604020202020204" pitchFamily="34" charset="0"/>
                <a:ea typeface="微软雅黑" pitchFamily="34" charset="-122"/>
                <a:cs typeface="Arial" panose="020B0604020202020204" pitchFamily="34" charset="0"/>
              </a:rPr>
              <a:t>Lithium-ion Battery HEV is Toyota’s main technology route.</a:t>
            </a:r>
          </a:p>
          <a:p>
            <a:pPr marL="285750" indent="-285750" algn="just" fontAlgn="base">
              <a:spcBef>
                <a:spcPct val="0"/>
              </a:spcBef>
              <a:spcAft>
                <a:spcPct val="0"/>
              </a:spcAft>
              <a:buFont typeface="Wingdings" panose="05000000000000000000" pitchFamily="2" charset="2"/>
              <a:buChar char="n"/>
            </a:pPr>
            <a:endParaRPr lang="en-US" altLang="zh-CN" b="1" kern="0" spc="40" dirty="0">
              <a:solidFill>
                <a:srgbClr val="333333"/>
              </a:solidFill>
              <a:latin typeface="Arial" panose="020B0604020202020204" pitchFamily="34" charset="0"/>
              <a:ea typeface="微软雅黑" pitchFamily="34" charset="-122"/>
              <a:cs typeface="Arial" panose="020B0604020202020204" pitchFamily="34" charset="0"/>
            </a:endParaRPr>
          </a:p>
          <a:p>
            <a:pPr marL="285750" indent="-285750" algn="just" fontAlgn="base">
              <a:spcBef>
                <a:spcPct val="0"/>
              </a:spcBef>
              <a:spcAft>
                <a:spcPct val="0"/>
              </a:spcAft>
              <a:buFont typeface="Wingdings" panose="05000000000000000000" pitchFamily="2" charset="2"/>
              <a:buChar char="n"/>
            </a:pPr>
            <a:r>
              <a:rPr lang="en-US" altLang="zh-CN" b="1" kern="0" spc="40" dirty="0">
                <a:solidFill>
                  <a:srgbClr val="333333"/>
                </a:solidFill>
                <a:latin typeface="Arial" panose="020B0604020202020204" pitchFamily="34" charset="0"/>
                <a:ea typeface="微软雅黑" pitchFamily="34" charset="-122"/>
                <a:cs typeface="Arial" panose="020B0604020202020204" pitchFamily="34" charset="0"/>
              </a:rPr>
              <a:t>Lithium-ion and Ni-MH batteries also compete in the HEV field, which strengthens importance to reduce Ni-MH battery costs by reducing alloy costs to improve competitive advantages.</a:t>
            </a:r>
          </a:p>
          <a:p>
            <a:pPr marL="285750" indent="-285750" algn="just" fontAlgn="base">
              <a:spcBef>
                <a:spcPct val="0"/>
              </a:spcBef>
              <a:spcAft>
                <a:spcPct val="0"/>
              </a:spcAft>
              <a:buFont typeface="Wingdings" panose="05000000000000000000" pitchFamily="2" charset="2"/>
              <a:buChar char="n"/>
            </a:pPr>
            <a:endParaRPr lang="zh-CN" altLang="en-US" sz="2000" kern="0" spc="40" dirty="0">
              <a:solidFill>
                <a:srgbClr val="333333"/>
              </a:solidFill>
              <a:latin typeface="Arial" panose="020B0604020202020204" pitchFamily="34" charset="0"/>
              <a:ea typeface="微软雅黑" pitchFamily="34" charset="-122"/>
              <a:cs typeface="Arial" panose="020B0604020202020204" pitchFamily="34" charset="0"/>
            </a:endParaRPr>
          </a:p>
        </p:txBody>
      </p:sp>
      <p:sp>
        <p:nvSpPr>
          <p:cNvPr id="49" name="弧形 48">
            <a:extLst>
              <a:ext uri="{FF2B5EF4-FFF2-40B4-BE49-F238E27FC236}">
                <a16:creationId xmlns:a16="http://schemas.microsoft.com/office/drawing/2014/main" id="{8AEFFD2A-DF56-4BD0-81FD-81D9E13A3102}"/>
              </a:ext>
            </a:extLst>
          </p:cNvPr>
          <p:cNvSpPr/>
          <p:nvPr/>
        </p:nvSpPr>
        <p:spPr>
          <a:xfrm>
            <a:off x="4338987" y="2813054"/>
            <a:ext cx="3237884" cy="3239813"/>
          </a:xfrm>
          <a:prstGeom prst="arc">
            <a:avLst>
              <a:gd name="adj1" fmla="val 8872451"/>
              <a:gd name="adj2" fmla="val 16231944"/>
            </a:avLst>
          </a:prstGeom>
          <a:noFill/>
          <a:ln w="9525" cap="flat" cmpd="sng" algn="ctr">
            <a:solidFill>
              <a:srgbClr val="626262"/>
            </a:solidFill>
            <a:prstDash val="sysDash"/>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0" name="弧形 49">
            <a:extLst>
              <a:ext uri="{FF2B5EF4-FFF2-40B4-BE49-F238E27FC236}">
                <a16:creationId xmlns:a16="http://schemas.microsoft.com/office/drawing/2014/main" id="{413C89CC-9684-4F3B-AF4B-003AE6426BAB}"/>
              </a:ext>
            </a:extLst>
          </p:cNvPr>
          <p:cNvSpPr/>
          <p:nvPr/>
        </p:nvSpPr>
        <p:spPr>
          <a:xfrm flipH="1" flipV="1">
            <a:off x="4310043" y="2836210"/>
            <a:ext cx="3237884" cy="3237884"/>
          </a:xfrm>
          <a:prstGeom prst="arc">
            <a:avLst>
              <a:gd name="adj1" fmla="val 8622946"/>
              <a:gd name="adj2" fmla="val 16231944"/>
            </a:avLst>
          </a:prstGeom>
          <a:noFill/>
          <a:ln w="9525" cap="flat" cmpd="sng" algn="ctr">
            <a:solidFill>
              <a:srgbClr val="626262"/>
            </a:solidFill>
            <a:prstDash val="sysDash"/>
            <a:headEnd type="oval" w="med" len="med"/>
            <a:tailEnd type="oval"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cxnSp>
        <p:nvCxnSpPr>
          <p:cNvPr id="51" name="直接连接符 50">
            <a:extLst>
              <a:ext uri="{FF2B5EF4-FFF2-40B4-BE49-F238E27FC236}">
                <a16:creationId xmlns:a16="http://schemas.microsoft.com/office/drawing/2014/main" id="{4EC9B7EE-3A80-4261-8277-5A2182A801AB}"/>
              </a:ext>
            </a:extLst>
          </p:cNvPr>
          <p:cNvCxnSpPr/>
          <p:nvPr/>
        </p:nvCxnSpPr>
        <p:spPr>
          <a:xfrm>
            <a:off x="7235331" y="3494206"/>
            <a:ext cx="544150" cy="0"/>
          </a:xfrm>
          <a:prstGeom prst="line">
            <a:avLst/>
          </a:prstGeom>
          <a:noFill/>
          <a:ln w="9525" cap="flat" cmpd="sng" algn="ctr">
            <a:solidFill>
              <a:srgbClr val="626262"/>
            </a:solidFill>
            <a:prstDash val="sysDash"/>
            <a:headEnd type="oval" w="med" len="med"/>
            <a:tailEnd type="oval" w="med" len="med"/>
          </a:ln>
          <a:effectLst/>
        </p:spPr>
      </p:cxnSp>
      <p:cxnSp>
        <p:nvCxnSpPr>
          <p:cNvPr id="52" name="直接连接符 51">
            <a:extLst>
              <a:ext uri="{FF2B5EF4-FFF2-40B4-BE49-F238E27FC236}">
                <a16:creationId xmlns:a16="http://schemas.microsoft.com/office/drawing/2014/main" id="{70B02CA5-1117-492D-80D9-3FC2850B2B32}"/>
              </a:ext>
            </a:extLst>
          </p:cNvPr>
          <p:cNvCxnSpPr/>
          <p:nvPr/>
        </p:nvCxnSpPr>
        <p:spPr>
          <a:xfrm>
            <a:off x="4047616" y="5296461"/>
            <a:ext cx="542220" cy="0"/>
          </a:xfrm>
          <a:prstGeom prst="line">
            <a:avLst/>
          </a:prstGeom>
          <a:noFill/>
          <a:ln w="9525" cap="flat" cmpd="sng" algn="ctr">
            <a:solidFill>
              <a:srgbClr val="626262"/>
            </a:solidFill>
            <a:prstDash val="sysDash"/>
            <a:headEnd type="oval" w="med" len="med"/>
            <a:tailEnd type="oval" w="med" len="med"/>
          </a:ln>
          <a:effectLst/>
        </p:spPr>
      </p:cxnSp>
      <p:sp>
        <p:nvSpPr>
          <p:cNvPr id="53" name="椭圆 52">
            <a:extLst>
              <a:ext uri="{FF2B5EF4-FFF2-40B4-BE49-F238E27FC236}">
                <a16:creationId xmlns:a16="http://schemas.microsoft.com/office/drawing/2014/main" id="{94DAEAB4-F5EE-43F1-ACBC-08253503410B}"/>
              </a:ext>
            </a:extLst>
          </p:cNvPr>
          <p:cNvSpPr/>
          <p:nvPr/>
        </p:nvSpPr>
        <p:spPr>
          <a:xfrm>
            <a:off x="4672810" y="3162313"/>
            <a:ext cx="2576028" cy="2576029"/>
          </a:xfrm>
          <a:prstGeom prst="ellipse">
            <a:avLst/>
          </a:prstGeom>
          <a:gradFill flip="none" rotWithShape="1">
            <a:gsLst>
              <a:gs pos="0">
                <a:sysClr val="window" lastClr="FFFFFF">
                  <a:lumMod val="95000"/>
                  <a:lumOff val="5000"/>
                </a:sysClr>
              </a:gs>
              <a:gs pos="0">
                <a:sysClr val="window" lastClr="FFFFFF">
                  <a:lumMod val="75000"/>
                </a:sysClr>
              </a:gs>
              <a:gs pos="70000">
                <a:srgbClr val="FAFAFA"/>
              </a:gs>
            </a:gsLst>
            <a:lin ang="8100000" scaled="1"/>
            <a:tileRect/>
          </a:gradFill>
          <a:ln w="25400" cap="flat" cmpd="sng" algn="ctr">
            <a:solidFill>
              <a:sysClr val="window" lastClr="FFFFFF"/>
            </a:solidFill>
            <a:prstDash val="solid"/>
          </a:ln>
          <a:effectLst>
            <a:outerShdw blurRad="254000" dist="190500" dir="8100000" algn="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6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矩形 53">
            <a:extLst>
              <a:ext uri="{FF2B5EF4-FFF2-40B4-BE49-F238E27FC236}">
                <a16:creationId xmlns:a16="http://schemas.microsoft.com/office/drawing/2014/main" id="{44C4EA58-63D4-409E-A723-ED9D30704311}"/>
              </a:ext>
            </a:extLst>
          </p:cNvPr>
          <p:cNvSpPr>
            <a:spLocks noChangeArrowheads="1"/>
          </p:cNvSpPr>
          <p:nvPr/>
        </p:nvSpPr>
        <p:spPr bwMode="auto">
          <a:xfrm>
            <a:off x="1471587" y="5068523"/>
            <a:ext cx="2576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fontAlgn="base">
              <a:spcBef>
                <a:spcPct val="0"/>
              </a:spcBef>
              <a:spcAft>
                <a:spcPct val="0"/>
              </a:spcAft>
              <a:buFontTx/>
              <a:buNone/>
            </a:pPr>
            <a:r>
              <a:rPr lang="en-US" altLang="zh-CN" sz="2400" dirty="0">
                <a:solidFill>
                  <a:srgbClr val="E93F30"/>
                </a:solidFill>
                <a:latin typeface="微软雅黑" pitchFamily="34" charset="-122"/>
                <a:ea typeface="微软雅黑" pitchFamily="34" charset="-122"/>
              </a:rPr>
              <a:t>Phase I</a:t>
            </a:r>
            <a:endParaRPr lang="zh-CN" altLang="en-US" sz="2400" dirty="0">
              <a:solidFill>
                <a:srgbClr val="E93F30"/>
              </a:solidFill>
              <a:latin typeface="微软雅黑" pitchFamily="34" charset="-122"/>
              <a:ea typeface="微软雅黑" pitchFamily="34" charset="-122"/>
            </a:endParaRPr>
          </a:p>
        </p:txBody>
      </p:sp>
      <p:sp>
        <p:nvSpPr>
          <p:cNvPr id="55" name="矩形 54">
            <a:extLst>
              <a:ext uri="{FF2B5EF4-FFF2-40B4-BE49-F238E27FC236}">
                <a16:creationId xmlns:a16="http://schemas.microsoft.com/office/drawing/2014/main" id="{760CA474-2A72-47EC-B85B-46B1DC405611}"/>
              </a:ext>
            </a:extLst>
          </p:cNvPr>
          <p:cNvSpPr>
            <a:spLocks noChangeArrowheads="1"/>
          </p:cNvSpPr>
          <p:nvPr/>
        </p:nvSpPr>
        <p:spPr bwMode="auto">
          <a:xfrm>
            <a:off x="7812284" y="3266268"/>
            <a:ext cx="2577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Tx/>
              <a:buNone/>
            </a:pPr>
            <a:r>
              <a:rPr lang="en-US" altLang="zh-CN" sz="2400" dirty="0">
                <a:solidFill>
                  <a:srgbClr val="E93F30"/>
                </a:solidFill>
                <a:latin typeface="微软雅黑" pitchFamily="34" charset="-122"/>
                <a:ea typeface="微软雅黑" pitchFamily="34" charset="-122"/>
              </a:rPr>
              <a:t>Phase II</a:t>
            </a:r>
            <a:endParaRPr lang="zh-CN" altLang="en-US" sz="2400" dirty="0">
              <a:solidFill>
                <a:srgbClr val="E93F30"/>
              </a:solidFill>
              <a:latin typeface="微软雅黑" pitchFamily="34" charset="-122"/>
              <a:ea typeface="微软雅黑" pitchFamily="34" charset="-122"/>
            </a:endParaRPr>
          </a:p>
        </p:txBody>
      </p:sp>
      <p:sp>
        <p:nvSpPr>
          <p:cNvPr id="56" name="矩形 55">
            <a:extLst>
              <a:ext uri="{FF2B5EF4-FFF2-40B4-BE49-F238E27FC236}">
                <a16:creationId xmlns:a16="http://schemas.microsoft.com/office/drawing/2014/main" id="{233639E0-99D8-498E-B5E1-BBDC3C1500EE}"/>
              </a:ext>
            </a:extLst>
          </p:cNvPr>
          <p:cNvSpPr/>
          <p:nvPr/>
        </p:nvSpPr>
        <p:spPr>
          <a:xfrm>
            <a:off x="7288778" y="4063870"/>
            <a:ext cx="4591547" cy="726609"/>
          </a:xfrm>
          <a:prstGeom prst="rect">
            <a:avLst/>
          </a:prstGeom>
        </p:spPr>
        <p:txBody>
          <a:bodyPr wrap="square" anchor="ctr">
            <a:spAutoFit/>
          </a:bodyPr>
          <a:lstStyle/>
          <a:p>
            <a:pPr marL="285750" indent="-285750" algn="r">
              <a:lnSpc>
                <a:spcPct val="120000"/>
              </a:lnSpc>
              <a:buFont typeface="Arial" pitchFamily="34" charset="0"/>
              <a:buChar char="•"/>
              <a:defRPr/>
            </a:pPr>
            <a:r>
              <a:rPr lang="en-US" altLang="zh-CN" dirty="0">
                <a:solidFill>
                  <a:prstClr val="black">
                    <a:lumMod val="75000"/>
                    <a:lumOff val="25000"/>
                  </a:prstClr>
                </a:solidFill>
                <a:latin typeface="Arial" panose="020B0604020202020204" pitchFamily="34" charset="0"/>
                <a:ea typeface="微软雅黑" pitchFamily="34" charset="-122"/>
                <a:cs typeface="Arial" panose="020B0604020202020204" pitchFamily="34" charset="0"/>
              </a:rPr>
              <a:t>Reduce contents of cobalt and nickel metal in vehicle-mounted alloys</a:t>
            </a:r>
            <a:endParaRPr lang="zh-CN" altLang="en-US" dirty="0">
              <a:solidFill>
                <a:prstClr val="black">
                  <a:lumMod val="75000"/>
                  <a:lumOff val="25000"/>
                </a:prstClr>
              </a:solidFill>
              <a:latin typeface="Arial" panose="020B0604020202020204" pitchFamily="34" charset="0"/>
              <a:ea typeface="微软雅黑" pitchFamily="34" charset="-122"/>
              <a:cs typeface="Arial" panose="020B0604020202020204" pitchFamily="34" charset="0"/>
            </a:endParaRPr>
          </a:p>
        </p:txBody>
      </p:sp>
      <p:sp>
        <p:nvSpPr>
          <p:cNvPr id="57" name="矩形 56">
            <a:extLst>
              <a:ext uri="{FF2B5EF4-FFF2-40B4-BE49-F238E27FC236}">
                <a16:creationId xmlns:a16="http://schemas.microsoft.com/office/drawing/2014/main" id="{AEA3A943-01D4-4164-B95A-FF76226A9959}"/>
              </a:ext>
            </a:extLst>
          </p:cNvPr>
          <p:cNvSpPr/>
          <p:nvPr/>
        </p:nvSpPr>
        <p:spPr>
          <a:xfrm>
            <a:off x="-69077" y="3798796"/>
            <a:ext cx="4350176" cy="726609"/>
          </a:xfrm>
          <a:prstGeom prst="rect">
            <a:avLst/>
          </a:prstGeom>
        </p:spPr>
        <p:txBody>
          <a:bodyPr wrap="square" anchor="ctr">
            <a:spAutoFit/>
          </a:bodyPr>
          <a:lstStyle/>
          <a:p>
            <a:pPr marL="285750" indent="-285750" algn="r">
              <a:lnSpc>
                <a:spcPct val="120000"/>
              </a:lnSpc>
              <a:buFont typeface="Arial" pitchFamily="34" charset="0"/>
              <a:buChar char="•"/>
              <a:defRPr/>
            </a:pPr>
            <a:r>
              <a:rPr lang="en-US" altLang="zh-CN" dirty="0">
                <a:solidFill>
                  <a:prstClr val="black">
                    <a:lumMod val="75000"/>
                    <a:lumOff val="25000"/>
                  </a:prstClr>
                </a:solidFill>
                <a:latin typeface="Arial" panose="020B0604020202020204" pitchFamily="34" charset="0"/>
                <a:ea typeface="微软雅黑" pitchFamily="34" charset="-122"/>
                <a:cs typeface="Arial" panose="020B0604020202020204" pitchFamily="34" charset="0"/>
              </a:rPr>
              <a:t>Remove expensive heavy rare earth metals in vehicle-mounted alloys</a:t>
            </a:r>
            <a:endParaRPr lang="zh-CN" altLang="en-US" dirty="0">
              <a:solidFill>
                <a:prstClr val="black">
                  <a:lumMod val="75000"/>
                  <a:lumOff val="25000"/>
                </a:prstClr>
              </a:solidFill>
              <a:latin typeface="Arial" panose="020B0604020202020204" pitchFamily="34" charset="0"/>
              <a:ea typeface="微软雅黑" pitchFamily="34" charset="-122"/>
              <a:cs typeface="Arial" panose="020B0604020202020204" pitchFamily="34" charset="0"/>
            </a:endParaRPr>
          </a:p>
        </p:txBody>
      </p:sp>
      <p:sp>
        <p:nvSpPr>
          <p:cNvPr id="58" name="椭圆 57">
            <a:extLst>
              <a:ext uri="{FF2B5EF4-FFF2-40B4-BE49-F238E27FC236}">
                <a16:creationId xmlns:a16="http://schemas.microsoft.com/office/drawing/2014/main" id="{10149BD6-E695-41A0-BA41-22D8B7DCFEEB}"/>
              </a:ext>
            </a:extLst>
          </p:cNvPr>
          <p:cNvSpPr/>
          <p:nvPr/>
        </p:nvSpPr>
        <p:spPr>
          <a:xfrm>
            <a:off x="4836826" y="3353345"/>
            <a:ext cx="2203614" cy="2203614"/>
          </a:xfrm>
          <a:prstGeom prst="ellipse">
            <a:avLst/>
          </a:prstGeom>
          <a:solidFill>
            <a:srgbClr val="1F497D">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59" name="组合 28">
            <a:extLst>
              <a:ext uri="{FF2B5EF4-FFF2-40B4-BE49-F238E27FC236}">
                <a16:creationId xmlns:a16="http://schemas.microsoft.com/office/drawing/2014/main" id="{AE3BF4B3-C5D5-467F-B841-79CA12A78660}"/>
              </a:ext>
            </a:extLst>
          </p:cNvPr>
          <p:cNvGrpSpPr/>
          <p:nvPr/>
        </p:nvGrpSpPr>
        <p:grpSpPr>
          <a:xfrm>
            <a:off x="5170996" y="3678350"/>
            <a:ext cx="1572631" cy="1577619"/>
            <a:chOff x="8742363" y="4948238"/>
            <a:chExt cx="500063" cy="501650"/>
          </a:xfrm>
          <a:solidFill>
            <a:sysClr val="window" lastClr="FFFFFF"/>
          </a:solidFill>
        </p:grpSpPr>
        <p:sp>
          <p:nvSpPr>
            <p:cNvPr id="60" name="Freeform 14">
              <a:extLst>
                <a:ext uri="{FF2B5EF4-FFF2-40B4-BE49-F238E27FC236}">
                  <a16:creationId xmlns:a16="http://schemas.microsoft.com/office/drawing/2014/main" id="{16F7EDD0-023B-448F-B455-9EAB5AC6AC99}"/>
                </a:ext>
              </a:extLst>
            </p:cNvPr>
            <p:cNvSpPr>
              <a:spLocks noEditPoints="1"/>
            </p:cNvSpPr>
            <p:nvPr/>
          </p:nvSpPr>
          <p:spPr bwMode="auto">
            <a:xfrm>
              <a:off x="8742363" y="4948238"/>
              <a:ext cx="500063" cy="501650"/>
            </a:xfrm>
            <a:custGeom>
              <a:avLst/>
              <a:gdLst>
                <a:gd name="T0" fmla="*/ 74 w 149"/>
                <a:gd name="T1" fmla="*/ 150 h 150"/>
                <a:gd name="T2" fmla="*/ 0 w 149"/>
                <a:gd name="T3" fmla="*/ 75 h 150"/>
                <a:gd name="T4" fmla="*/ 74 w 149"/>
                <a:gd name="T5" fmla="*/ 0 h 150"/>
                <a:gd name="T6" fmla="*/ 149 w 149"/>
                <a:gd name="T7" fmla="*/ 75 h 150"/>
                <a:gd name="T8" fmla="*/ 74 w 149"/>
                <a:gd name="T9" fmla="*/ 150 h 150"/>
                <a:gd name="T10" fmla="*/ 74 w 149"/>
                <a:gd name="T11" fmla="*/ 8 h 150"/>
                <a:gd name="T12" fmla="*/ 8 w 149"/>
                <a:gd name="T13" fmla="*/ 75 h 150"/>
                <a:gd name="T14" fmla="*/ 74 w 149"/>
                <a:gd name="T15" fmla="*/ 142 h 150"/>
                <a:gd name="T16" fmla="*/ 141 w 149"/>
                <a:gd name="T17" fmla="*/ 75 h 150"/>
                <a:gd name="T18" fmla="*/ 74 w 149"/>
                <a:gd name="T1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150">
                  <a:moveTo>
                    <a:pt x="74" y="150"/>
                  </a:moveTo>
                  <a:cubicBezTo>
                    <a:pt x="33" y="150"/>
                    <a:pt x="0" y="116"/>
                    <a:pt x="0" y="75"/>
                  </a:cubicBezTo>
                  <a:cubicBezTo>
                    <a:pt x="0" y="34"/>
                    <a:pt x="33" y="0"/>
                    <a:pt x="74" y="0"/>
                  </a:cubicBezTo>
                  <a:cubicBezTo>
                    <a:pt x="116" y="0"/>
                    <a:pt x="149" y="34"/>
                    <a:pt x="149" y="75"/>
                  </a:cubicBezTo>
                  <a:cubicBezTo>
                    <a:pt x="149" y="116"/>
                    <a:pt x="116" y="150"/>
                    <a:pt x="74" y="150"/>
                  </a:cubicBezTo>
                  <a:close/>
                  <a:moveTo>
                    <a:pt x="74" y="8"/>
                  </a:moveTo>
                  <a:cubicBezTo>
                    <a:pt x="38" y="8"/>
                    <a:pt x="8" y="38"/>
                    <a:pt x="8" y="75"/>
                  </a:cubicBezTo>
                  <a:cubicBezTo>
                    <a:pt x="8" y="112"/>
                    <a:pt x="38" y="142"/>
                    <a:pt x="74" y="142"/>
                  </a:cubicBezTo>
                  <a:cubicBezTo>
                    <a:pt x="111" y="142"/>
                    <a:pt x="141" y="112"/>
                    <a:pt x="141" y="75"/>
                  </a:cubicBezTo>
                  <a:cubicBezTo>
                    <a:pt x="141" y="38"/>
                    <a:pt x="111" y="8"/>
                    <a:pt x="74" y="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1" name="Freeform 15">
              <a:extLst>
                <a:ext uri="{FF2B5EF4-FFF2-40B4-BE49-F238E27FC236}">
                  <a16:creationId xmlns:a16="http://schemas.microsoft.com/office/drawing/2014/main" id="{5532B561-3B23-439E-82F3-5551AD2B7A27}"/>
                </a:ext>
              </a:extLst>
            </p:cNvPr>
            <p:cNvSpPr>
              <a:spLocks/>
            </p:cNvSpPr>
            <p:nvPr/>
          </p:nvSpPr>
          <p:spPr bwMode="auto">
            <a:xfrm>
              <a:off x="8983663" y="4987925"/>
              <a:ext cx="12700" cy="47625"/>
            </a:xfrm>
            <a:custGeom>
              <a:avLst/>
              <a:gdLst>
                <a:gd name="T0" fmla="*/ 2 w 4"/>
                <a:gd name="T1" fmla="*/ 14 h 14"/>
                <a:gd name="T2" fmla="*/ 0 w 4"/>
                <a:gd name="T3" fmla="*/ 12 h 14"/>
                <a:gd name="T4" fmla="*/ 0 w 4"/>
                <a:gd name="T5" fmla="*/ 2 h 14"/>
                <a:gd name="T6" fmla="*/ 2 w 4"/>
                <a:gd name="T7" fmla="*/ 0 h 14"/>
                <a:gd name="T8" fmla="*/ 4 w 4"/>
                <a:gd name="T9" fmla="*/ 2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2"/>
                    <a:pt x="0" y="2"/>
                    <a:pt x="0" y="2"/>
                  </a:cubicBezTo>
                  <a:cubicBezTo>
                    <a:pt x="0" y="1"/>
                    <a:pt x="1" y="0"/>
                    <a:pt x="2" y="0"/>
                  </a:cubicBezTo>
                  <a:cubicBezTo>
                    <a:pt x="3" y="0"/>
                    <a:pt x="4" y="1"/>
                    <a:pt x="4" y="2"/>
                  </a:cubicBezTo>
                  <a:cubicBezTo>
                    <a:pt x="4" y="12"/>
                    <a:pt x="4" y="12"/>
                    <a:pt x="4" y="12"/>
                  </a:cubicBezTo>
                  <a:cubicBezTo>
                    <a:pt x="4" y="13"/>
                    <a:pt x="3" y="14"/>
                    <a:pt x="2" y="1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2" name="Freeform 16">
              <a:extLst>
                <a:ext uri="{FF2B5EF4-FFF2-40B4-BE49-F238E27FC236}">
                  <a16:creationId xmlns:a16="http://schemas.microsoft.com/office/drawing/2014/main" id="{67C3700C-244B-4259-A8D5-15BE4006398D}"/>
                </a:ext>
              </a:extLst>
            </p:cNvPr>
            <p:cNvSpPr>
              <a:spLocks/>
            </p:cNvSpPr>
            <p:nvPr/>
          </p:nvSpPr>
          <p:spPr bwMode="auto">
            <a:xfrm>
              <a:off x="8983663" y="5367338"/>
              <a:ext cx="12700" cy="42863"/>
            </a:xfrm>
            <a:custGeom>
              <a:avLst/>
              <a:gdLst>
                <a:gd name="T0" fmla="*/ 2 w 4"/>
                <a:gd name="T1" fmla="*/ 13 h 13"/>
                <a:gd name="T2" fmla="*/ 0 w 4"/>
                <a:gd name="T3" fmla="*/ 11 h 13"/>
                <a:gd name="T4" fmla="*/ 0 w 4"/>
                <a:gd name="T5" fmla="*/ 2 h 13"/>
                <a:gd name="T6" fmla="*/ 2 w 4"/>
                <a:gd name="T7" fmla="*/ 0 h 13"/>
                <a:gd name="T8" fmla="*/ 4 w 4"/>
                <a:gd name="T9" fmla="*/ 2 h 13"/>
                <a:gd name="T10" fmla="*/ 4 w 4"/>
                <a:gd name="T11" fmla="*/ 11 h 13"/>
                <a:gd name="T12" fmla="*/ 2 w 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2" y="13"/>
                  </a:moveTo>
                  <a:cubicBezTo>
                    <a:pt x="1" y="13"/>
                    <a:pt x="0" y="13"/>
                    <a:pt x="0" y="11"/>
                  </a:cubicBezTo>
                  <a:cubicBezTo>
                    <a:pt x="0" y="2"/>
                    <a:pt x="0" y="2"/>
                    <a:pt x="0" y="2"/>
                  </a:cubicBezTo>
                  <a:cubicBezTo>
                    <a:pt x="0" y="1"/>
                    <a:pt x="1" y="0"/>
                    <a:pt x="2" y="0"/>
                  </a:cubicBezTo>
                  <a:cubicBezTo>
                    <a:pt x="3" y="0"/>
                    <a:pt x="4" y="1"/>
                    <a:pt x="4" y="2"/>
                  </a:cubicBezTo>
                  <a:cubicBezTo>
                    <a:pt x="4" y="11"/>
                    <a:pt x="4" y="11"/>
                    <a:pt x="4" y="11"/>
                  </a:cubicBezTo>
                  <a:cubicBezTo>
                    <a:pt x="4" y="13"/>
                    <a:pt x="3" y="13"/>
                    <a:pt x="2" y="1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3" name="Freeform 17">
              <a:extLst>
                <a:ext uri="{FF2B5EF4-FFF2-40B4-BE49-F238E27FC236}">
                  <a16:creationId xmlns:a16="http://schemas.microsoft.com/office/drawing/2014/main" id="{49C4A3B9-38C6-4190-A95F-66B5B274CED8}"/>
                </a:ext>
              </a:extLst>
            </p:cNvPr>
            <p:cNvSpPr>
              <a:spLocks/>
            </p:cNvSpPr>
            <p:nvPr/>
          </p:nvSpPr>
          <p:spPr bwMode="auto">
            <a:xfrm>
              <a:off x="9158288" y="5192713"/>
              <a:ext cx="46038"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4" name="Freeform 18">
              <a:extLst>
                <a:ext uri="{FF2B5EF4-FFF2-40B4-BE49-F238E27FC236}">
                  <a16:creationId xmlns:a16="http://schemas.microsoft.com/office/drawing/2014/main" id="{5DA1E921-86F4-4589-9796-3585C5B77294}"/>
                </a:ext>
              </a:extLst>
            </p:cNvPr>
            <p:cNvSpPr>
              <a:spLocks/>
            </p:cNvSpPr>
            <p:nvPr/>
          </p:nvSpPr>
          <p:spPr bwMode="auto">
            <a:xfrm>
              <a:off x="8778875" y="5192713"/>
              <a:ext cx="47625" cy="12700"/>
            </a:xfrm>
            <a:custGeom>
              <a:avLst/>
              <a:gdLst>
                <a:gd name="T0" fmla="*/ 12 w 14"/>
                <a:gd name="T1" fmla="*/ 4 h 4"/>
                <a:gd name="T2" fmla="*/ 2 w 14"/>
                <a:gd name="T3" fmla="*/ 4 h 4"/>
                <a:gd name="T4" fmla="*/ 0 w 14"/>
                <a:gd name="T5" fmla="*/ 2 h 4"/>
                <a:gd name="T6" fmla="*/ 2 w 14"/>
                <a:gd name="T7" fmla="*/ 0 h 4"/>
                <a:gd name="T8" fmla="*/ 12 w 14"/>
                <a:gd name="T9" fmla="*/ 0 h 4"/>
                <a:gd name="T10" fmla="*/ 14 w 14"/>
                <a:gd name="T11" fmla="*/ 2 h 4"/>
                <a:gd name="T12" fmla="*/ 12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2" y="4"/>
                  </a:moveTo>
                  <a:cubicBezTo>
                    <a:pt x="2" y="4"/>
                    <a:pt x="2" y="4"/>
                    <a:pt x="2" y="4"/>
                  </a:cubicBezTo>
                  <a:cubicBezTo>
                    <a:pt x="1" y="4"/>
                    <a:pt x="0" y="3"/>
                    <a:pt x="0" y="2"/>
                  </a:cubicBezTo>
                  <a:cubicBezTo>
                    <a:pt x="0" y="1"/>
                    <a:pt x="1" y="0"/>
                    <a:pt x="2" y="0"/>
                  </a:cubicBezTo>
                  <a:cubicBezTo>
                    <a:pt x="12" y="0"/>
                    <a:pt x="12" y="0"/>
                    <a:pt x="12" y="0"/>
                  </a:cubicBezTo>
                  <a:cubicBezTo>
                    <a:pt x="13" y="0"/>
                    <a:pt x="14" y="1"/>
                    <a:pt x="14" y="2"/>
                  </a:cubicBezTo>
                  <a:cubicBezTo>
                    <a:pt x="14" y="3"/>
                    <a:pt x="13" y="4"/>
                    <a:pt x="12"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5" name="Freeform 19">
              <a:extLst>
                <a:ext uri="{FF2B5EF4-FFF2-40B4-BE49-F238E27FC236}">
                  <a16:creationId xmlns:a16="http://schemas.microsoft.com/office/drawing/2014/main" id="{14FCE5AF-9899-44E1-87DC-847AD117570C}"/>
                </a:ext>
              </a:extLst>
            </p:cNvPr>
            <p:cNvSpPr>
              <a:spLocks/>
            </p:cNvSpPr>
            <p:nvPr/>
          </p:nvSpPr>
          <p:spPr bwMode="auto">
            <a:xfrm>
              <a:off x="9134475" y="5087938"/>
              <a:ext cx="42863" cy="30163"/>
            </a:xfrm>
            <a:custGeom>
              <a:avLst/>
              <a:gdLst>
                <a:gd name="T0" fmla="*/ 2 w 13"/>
                <a:gd name="T1" fmla="*/ 9 h 9"/>
                <a:gd name="T2" fmla="*/ 1 w 13"/>
                <a:gd name="T3" fmla="*/ 8 h 9"/>
                <a:gd name="T4" fmla="*/ 1 w 13"/>
                <a:gd name="T5" fmla="*/ 5 h 9"/>
                <a:gd name="T6" fmla="*/ 9 w 13"/>
                <a:gd name="T7" fmla="*/ 1 h 9"/>
                <a:gd name="T8" fmla="*/ 12 w 13"/>
                <a:gd name="T9" fmla="*/ 2 h 9"/>
                <a:gd name="T10" fmla="*/ 11 w 13"/>
                <a:gd name="T11" fmla="*/ 4 h 9"/>
                <a:gd name="T12" fmla="*/ 3 w 13"/>
                <a:gd name="T13" fmla="*/ 9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9"/>
                    <a:pt x="1" y="8"/>
                  </a:cubicBezTo>
                  <a:cubicBezTo>
                    <a:pt x="0" y="7"/>
                    <a:pt x="0" y="6"/>
                    <a:pt x="1" y="5"/>
                  </a:cubicBezTo>
                  <a:cubicBezTo>
                    <a:pt x="9" y="1"/>
                    <a:pt x="9" y="1"/>
                    <a:pt x="9" y="1"/>
                  </a:cubicBezTo>
                  <a:cubicBezTo>
                    <a:pt x="10" y="0"/>
                    <a:pt x="11" y="1"/>
                    <a:pt x="12" y="2"/>
                  </a:cubicBezTo>
                  <a:cubicBezTo>
                    <a:pt x="13" y="3"/>
                    <a:pt x="12" y="4"/>
                    <a:pt x="11" y="4"/>
                  </a:cubicBezTo>
                  <a:cubicBezTo>
                    <a:pt x="3" y="9"/>
                    <a:pt x="3" y="9"/>
                    <a:pt x="3" y="9"/>
                  </a:cubicBezTo>
                  <a:cubicBezTo>
                    <a:pt x="3" y="9"/>
                    <a:pt x="3" y="9"/>
                    <a:pt x="2"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6" name="Freeform 20">
              <a:extLst>
                <a:ext uri="{FF2B5EF4-FFF2-40B4-BE49-F238E27FC236}">
                  <a16:creationId xmlns:a16="http://schemas.microsoft.com/office/drawing/2014/main" id="{EB0357F3-9B1F-4B43-A6EA-E6686FD96AA3}"/>
                </a:ext>
              </a:extLst>
            </p:cNvPr>
            <p:cNvSpPr>
              <a:spLocks/>
            </p:cNvSpPr>
            <p:nvPr/>
          </p:nvSpPr>
          <p:spPr bwMode="auto">
            <a:xfrm>
              <a:off x="8805863" y="5280025"/>
              <a:ext cx="44450" cy="30163"/>
            </a:xfrm>
            <a:custGeom>
              <a:avLst/>
              <a:gdLst>
                <a:gd name="T0" fmla="*/ 2 w 13"/>
                <a:gd name="T1" fmla="*/ 9 h 9"/>
                <a:gd name="T2" fmla="*/ 1 w 13"/>
                <a:gd name="T3" fmla="*/ 8 h 9"/>
                <a:gd name="T4" fmla="*/ 1 w 13"/>
                <a:gd name="T5" fmla="*/ 5 h 9"/>
                <a:gd name="T6" fmla="*/ 10 w 13"/>
                <a:gd name="T7" fmla="*/ 0 h 9"/>
                <a:gd name="T8" fmla="*/ 12 w 13"/>
                <a:gd name="T9" fmla="*/ 1 h 9"/>
                <a:gd name="T10" fmla="*/ 12 w 13"/>
                <a:gd name="T11" fmla="*/ 4 h 9"/>
                <a:gd name="T12" fmla="*/ 3 w 13"/>
                <a:gd name="T13" fmla="*/ 8 h 9"/>
                <a:gd name="T14" fmla="*/ 2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2" y="9"/>
                  </a:moveTo>
                  <a:cubicBezTo>
                    <a:pt x="2" y="9"/>
                    <a:pt x="1" y="8"/>
                    <a:pt x="1" y="8"/>
                  </a:cubicBezTo>
                  <a:cubicBezTo>
                    <a:pt x="0" y="7"/>
                    <a:pt x="1" y="5"/>
                    <a:pt x="1" y="5"/>
                  </a:cubicBezTo>
                  <a:cubicBezTo>
                    <a:pt x="10" y="0"/>
                    <a:pt x="10" y="0"/>
                    <a:pt x="10" y="0"/>
                  </a:cubicBezTo>
                  <a:cubicBezTo>
                    <a:pt x="10" y="0"/>
                    <a:pt x="12" y="0"/>
                    <a:pt x="12" y="1"/>
                  </a:cubicBezTo>
                  <a:cubicBezTo>
                    <a:pt x="13" y="2"/>
                    <a:pt x="12" y="3"/>
                    <a:pt x="12" y="4"/>
                  </a:cubicBezTo>
                  <a:cubicBezTo>
                    <a:pt x="3" y="8"/>
                    <a:pt x="3" y="8"/>
                    <a:pt x="3" y="8"/>
                  </a:cubicBezTo>
                  <a:cubicBezTo>
                    <a:pt x="3" y="9"/>
                    <a:pt x="3" y="9"/>
                    <a:pt x="2"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7" name="Freeform 21">
              <a:extLst>
                <a:ext uri="{FF2B5EF4-FFF2-40B4-BE49-F238E27FC236}">
                  <a16:creationId xmlns:a16="http://schemas.microsoft.com/office/drawing/2014/main" id="{97E5B201-A121-425E-B6A1-DE157AE02A5F}"/>
                </a:ext>
              </a:extLst>
            </p:cNvPr>
            <p:cNvSpPr>
              <a:spLocks/>
            </p:cNvSpPr>
            <p:nvPr/>
          </p:nvSpPr>
          <p:spPr bwMode="auto">
            <a:xfrm>
              <a:off x="9070975" y="5343525"/>
              <a:ext cx="30163" cy="39688"/>
            </a:xfrm>
            <a:custGeom>
              <a:avLst/>
              <a:gdLst>
                <a:gd name="T0" fmla="*/ 7 w 9"/>
                <a:gd name="T1" fmla="*/ 12 h 12"/>
                <a:gd name="T2" fmla="*/ 5 w 9"/>
                <a:gd name="T3" fmla="*/ 11 h 12"/>
                <a:gd name="T4" fmla="*/ 1 w 9"/>
                <a:gd name="T5" fmla="*/ 3 h 12"/>
                <a:gd name="T6" fmla="*/ 1 w 9"/>
                <a:gd name="T7" fmla="*/ 0 h 12"/>
                <a:gd name="T8" fmla="*/ 4 w 9"/>
                <a:gd name="T9" fmla="*/ 1 h 12"/>
                <a:gd name="T10" fmla="*/ 9 w 9"/>
                <a:gd name="T11" fmla="*/ 9 h 12"/>
                <a:gd name="T12" fmla="*/ 8 w 9"/>
                <a:gd name="T13" fmla="*/ 12 h 12"/>
                <a:gd name="T14" fmla="*/ 7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7" y="12"/>
                  </a:moveTo>
                  <a:cubicBezTo>
                    <a:pt x="6" y="12"/>
                    <a:pt x="6" y="12"/>
                    <a:pt x="5" y="11"/>
                  </a:cubicBezTo>
                  <a:cubicBezTo>
                    <a:pt x="1" y="3"/>
                    <a:pt x="1" y="3"/>
                    <a:pt x="1" y="3"/>
                  </a:cubicBezTo>
                  <a:cubicBezTo>
                    <a:pt x="0" y="2"/>
                    <a:pt x="0" y="1"/>
                    <a:pt x="1" y="0"/>
                  </a:cubicBezTo>
                  <a:cubicBezTo>
                    <a:pt x="2" y="0"/>
                    <a:pt x="3" y="0"/>
                    <a:pt x="4" y="1"/>
                  </a:cubicBezTo>
                  <a:cubicBezTo>
                    <a:pt x="9" y="9"/>
                    <a:pt x="9" y="9"/>
                    <a:pt x="9" y="9"/>
                  </a:cubicBezTo>
                  <a:cubicBezTo>
                    <a:pt x="9" y="10"/>
                    <a:pt x="9" y="11"/>
                    <a:pt x="8" y="12"/>
                  </a:cubicBezTo>
                  <a:cubicBezTo>
                    <a:pt x="8" y="12"/>
                    <a:pt x="7" y="12"/>
                    <a:pt x="7"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8" name="Freeform 22">
              <a:extLst>
                <a:ext uri="{FF2B5EF4-FFF2-40B4-BE49-F238E27FC236}">
                  <a16:creationId xmlns:a16="http://schemas.microsoft.com/office/drawing/2014/main" id="{34C00AFC-77EF-4529-B315-021177B30D4D}"/>
                </a:ext>
              </a:extLst>
            </p:cNvPr>
            <p:cNvSpPr>
              <a:spLocks/>
            </p:cNvSpPr>
            <p:nvPr/>
          </p:nvSpPr>
          <p:spPr bwMode="auto">
            <a:xfrm>
              <a:off x="8883650" y="5014913"/>
              <a:ext cx="30163" cy="39688"/>
            </a:xfrm>
            <a:custGeom>
              <a:avLst/>
              <a:gdLst>
                <a:gd name="T0" fmla="*/ 6 w 9"/>
                <a:gd name="T1" fmla="*/ 12 h 12"/>
                <a:gd name="T2" fmla="*/ 5 w 9"/>
                <a:gd name="T3" fmla="*/ 11 h 12"/>
                <a:gd name="T4" fmla="*/ 0 w 9"/>
                <a:gd name="T5" fmla="*/ 3 h 12"/>
                <a:gd name="T6" fmla="*/ 1 w 9"/>
                <a:gd name="T7" fmla="*/ 0 h 12"/>
                <a:gd name="T8" fmla="*/ 4 w 9"/>
                <a:gd name="T9" fmla="*/ 1 h 12"/>
                <a:gd name="T10" fmla="*/ 8 w 9"/>
                <a:gd name="T11" fmla="*/ 9 h 12"/>
                <a:gd name="T12" fmla="*/ 7 w 9"/>
                <a:gd name="T13" fmla="*/ 12 h 12"/>
                <a:gd name="T14" fmla="*/ 6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6" y="12"/>
                  </a:moveTo>
                  <a:cubicBezTo>
                    <a:pt x="6" y="12"/>
                    <a:pt x="5" y="12"/>
                    <a:pt x="5" y="11"/>
                  </a:cubicBezTo>
                  <a:cubicBezTo>
                    <a:pt x="0" y="3"/>
                    <a:pt x="0" y="3"/>
                    <a:pt x="0" y="3"/>
                  </a:cubicBezTo>
                  <a:cubicBezTo>
                    <a:pt x="0" y="2"/>
                    <a:pt x="0" y="1"/>
                    <a:pt x="1" y="0"/>
                  </a:cubicBezTo>
                  <a:cubicBezTo>
                    <a:pt x="2" y="0"/>
                    <a:pt x="3" y="0"/>
                    <a:pt x="4" y="1"/>
                  </a:cubicBezTo>
                  <a:cubicBezTo>
                    <a:pt x="8" y="9"/>
                    <a:pt x="8" y="9"/>
                    <a:pt x="8" y="9"/>
                  </a:cubicBezTo>
                  <a:cubicBezTo>
                    <a:pt x="9" y="10"/>
                    <a:pt x="8" y="11"/>
                    <a:pt x="7" y="12"/>
                  </a:cubicBezTo>
                  <a:cubicBezTo>
                    <a:pt x="7" y="12"/>
                    <a:pt x="7" y="12"/>
                    <a:pt x="6"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69" name="Freeform 23">
              <a:extLst>
                <a:ext uri="{FF2B5EF4-FFF2-40B4-BE49-F238E27FC236}">
                  <a16:creationId xmlns:a16="http://schemas.microsoft.com/office/drawing/2014/main" id="{BBD51639-2BB0-423B-9FB5-F436B72F0627}"/>
                </a:ext>
              </a:extLst>
            </p:cNvPr>
            <p:cNvSpPr>
              <a:spLocks/>
            </p:cNvSpPr>
            <p:nvPr/>
          </p:nvSpPr>
          <p:spPr bwMode="auto">
            <a:xfrm>
              <a:off x="8805863" y="5087938"/>
              <a:ext cx="44450" cy="30163"/>
            </a:xfrm>
            <a:custGeom>
              <a:avLst/>
              <a:gdLst>
                <a:gd name="T0" fmla="*/ 11 w 13"/>
                <a:gd name="T1" fmla="*/ 9 h 9"/>
                <a:gd name="T2" fmla="*/ 10 w 13"/>
                <a:gd name="T3" fmla="*/ 9 h 9"/>
                <a:gd name="T4" fmla="*/ 1 w 13"/>
                <a:gd name="T5" fmla="*/ 4 h 9"/>
                <a:gd name="T6" fmla="*/ 1 w 13"/>
                <a:gd name="T7" fmla="*/ 2 h 9"/>
                <a:gd name="T8" fmla="*/ 3 w 13"/>
                <a:gd name="T9" fmla="*/ 1 h 9"/>
                <a:gd name="T10" fmla="*/ 12 w 13"/>
                <a:gd name="T11" fmla="*/ 5 h 9"/>
                <a:gd name="T12" fmla="*/ 12 w 13"/>
                <a:gd name="T13" fmla="*/ 8 h 9"/>
                <a:gd name="T14" fmla="*/ 11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1" y="9"/>
                  </a:moveTo>
                  <a:cubicBezTo>
                    <a:pt x="10" y="9"/>
                    <a:pt x="10" y="9"/>
                    <a:pt x="10" y="9"/>
                  </a:cubicBezTo>
                  <a:cubicBezTo>
                    <a:pt x="1" y="4"/>
                    <a:pt x="1" y="4"/>
                    <a:pt x="1" y="4"/>
                  </a:cubicBezTo>
                  <a:cubicBezTo>
                    <a:pt x="0" y="4"/>
                    <a:pt x="0" y="3"/>
                    <a:pt x="1" y="2"/>
                  </a:cubicBezTo>
                  <a:cubicBezTo>
                    <a:pt x="1" y="1"/>
                    <a:pt x="2" y="0"/>
                    <a:pt x="3" y="1"/>
                  </a:cubicBezTo>
                  <a:cubicBezTo>
                    <a:pt x="12" y="5"/>
                    <a:pt x="12" y="5"/>
                    <a:pt x="12" y="5"/>
                  </a:cubicBezTo>
                  <a:cubicBezTo>
                    <a:pt x="12" y="6"/>
                    <a:pt x="13" y="7"/>
                    <a:pt x="12" y="8"/>
                  </a:cubicBezTo>
                  <a:cubicBezTo>
                    <a:pt x="12" y="9"/>
                    <a:pt x="11" y="9"/>
                    <a:pt x="11"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0" name="Freeform 24">
              <a:extLst>
                <a:ext uri="{FF2B5EF4-FFF2-40B4-BE49-F238E27FC236}">
                  <a16:creationId xmlns:a16="http://schemas.microsoft.com/office/drawing/2014/main" id="{FDFD9B89-E503-4318-935E-BF371EA1ACF7}"/>
                </a:ext>
              </a:extLst>
            </p:cNvPr>
            <p:cNvSpPr>
              <a:spLocks/>
            </p:cNvSpPr>
            <p:nvPr/>
          </p:nvSpPr>
          <p:spPr bwMode="auto">
            <a:xfrm>
              <a:off x="9134475" y="5280025"/>
              <a:ext cx="42863" cy="30163"/>
            </a:xfrm>
            <a:custGeom>
              <a:avLst/>
              <a:gdLst>
                <a:gd name="T0" fmla="*/ 10 w 13"/>
                <a:gd name="T1" fmla="*/ 9 h 9"/>
                <a:gd name="T2" fmla="*/ 9 w 13"/>
                <a:gd name="T3" fmla="*/ 8 h 9"/>
                <a:gd name="T4" fmla="*/ 1 w 13"/>
                <a:gd name="T5" fmla="*/ 4 h 9"/>
                <a:gd name="T6" fmla="*/ 1 w 13"/>
                <a:gd name="T7" fmla="*/ 1 h 9"/>
                <a:gd name="T8" fmla="*/ 3 w 13"/>
                <a:gd name="T9" fmla="*/ 0 h 9"/>
                <a:gd name="T10" fmla="*/ 11 w 13"/>
                <a:gd name="T11" fmla="*/ 5 h 9"/>
                <a:gd name="T12" fmla="*/ 12 w 13"/>
                <a:gd name="T13" fmla="*/ 8 h 9"/>
                <a:gd name="T14" fmla="*/ 10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10" y="9"/>
                  </a:moveTo>
                  <a:cubicBezTo>
                    <a:pt x="10" y="9"/>
                    <a:pt x="10" y="9"/>
                    <a:pt x="9" y="8"/>
                  </a:cubicBezTo>
                  <a:cubicBezTo>
                    <a:pt x="1" y="4"/>
                    <a:pt x="1" y="4"/>
                    <a:pt x="1" y="4"/>
                  </a:cubicBezTo>
                  <a:cubicBezTo>
                    <a:pt x="0" y="3"/>
                    <a:pt x="0" y="2"/>
                    <a:pt x="1" y="1"/>
                  </a:cubicBezTo>
                  <a:cubicBezTo>
                    <a:pt x="1" y="0"/>
                    <a:pt x="2" y="0"/>
                    <a:pt x="3" y="0"/>
                  </a:cubicBezTo>
                  <a:cubicBezTo>
                    <a:pt x="11" y="5"/>
                    <a:pt x="11" y="5"/>
                    <a:pt x="11" y="5"/>
                  </a:cubicBezTo>
                  <a:cubicBezTo>
                    <a:pt x="12" y="5"/>
                    <a:pt x="13" y="7"/>
                    <a:pt x="12" y="8"/>
                  </a:cubicBezTo>
                  <a:cubicBezTo>
                    <a:pt x="12" y="8"/>
                    <a:pt x="11" y="9"/>
                    <a:pt x="10"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1" name="Freeform 25">
              <a:extLst>
                <a:ext uri="{FF2B5EF4-FFF2-40B4-BE49-F238E27FC236}">
                  <a16:creationId xmlns:a16="http://schemas.microsoft.com/office/drawing/2014/main" id="{84FF3021-D42D-4FB9-B05A-78A0AC6542CC}"/>
                </a:ext>
              </a:extLst>
            </p:cNvPr>
            <p:cNvSpPr>
              <a:spLocks/>
            </p:cNvSpPr>
            <p:nvPr/>
          </p:nvSpPr>
          <p:spPr bwMode="auto">
            <a:xfrm>
              <a:off x="8883650" y="5343525"/>
              <a:ext cx="30163" cy="39688"/>
            </a:xfrm>
            <a:custGeom>
              <a:avLst/>
              <a:gdLst>
                <a:gd name="T0" fmla="*/ 2 w 9"/>
                <a:gd name="T1" fmla="*/ 12 h 12"/>
                <a:gd name="T2" fmla="*/ 1 w 9"/>
                <a:gd name="T3" fmla="*/ 12 h 12"/>
                <a:gd name="T4" fmla="*/ 0 w 9"/>
                <a:gd name="T5" fmla="*/ 9 h 12"/>
                <a:gd name="T6" fmla="*/ 5 w 9"/>
                <a:gd name="T7" fmla="*/ 1 h 12"/>
                <a:gd name="T8" fmla="*/ 7 w 9"/>
                <a:gd name="T9" fmla="*/ 0 h 12"/>
                <a:gd name="T10" fmla="*/ 8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1" y="12"/>
                    <a:pt x="1" y="12"/>
                    <a:pt x="1" y="12"/>
                  </a:cubicBezTo>
                  <a:cubicBezTo>
                    <a:pt x="0" y="11"/>
                    <a:pt x="0" y="10"/>
                    <a:pt x="0" y="9"/>
                  </a:cubicBezTo>
                  <a:cubicBezTo>
                    <a:pt x="5" y="1"/>
                    <a:pt x="5" y="1"/>
                    <a:pt x="5" y="1"/>
                  </a:cubicBezTo>
                  <a:cubicBezTo>
                    <a:pt x="5" y="0"/>
                    <a:pt x="7" y="0"/>
                    <a:pt x="7" y="0"/>
                  </a:cubicBezTo>
                  <a:cubicBezTo>
                    <a:pt x="8" y="1"/>
                    <a:pt x="9" y="2"/>
                    <a:pt x="8" y="3"/>
                  </a:cubicBezTo>
                  <a:cubicBezTo>
                    <a:pt x="4" y="11"/>
                    <a:pt x="4" y="11"/>
                    <a:pt x="4" y="11"/>
                  </a:cubicBezTo>
                  <a:cubicBezTo>
                    <a:pt x="3" y="12"/>
                    <a:pt x="3" y="12"/>
                    <a:pt x="2"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2" name="Freeform 26">
              <a:extLst>
                <a:ext uri="{FF2B5EF4-FFF2-40B4-BE49-F238E27FC236}">
                  <a16:creationId xmlns:a16="http://schemas.microsoft.com/office/drawing/2014/main" id="{8111A912-38E8-4306-9ABF-93E18A0DDDEE}"/>
                </a:ext>
              </a:extLst>
            </p:cNvPr>
            <p:cNvSpPr>
              <a:spLocks/>
            </p:cNvSpPr>
            <p:nvPr/>
          </p:nvSpPr>
          <p:spPr bwMode="auto">
            <a:xfrm>
              <a:off x="9070975" y="5014913"/>
              <a:ext cx="30163" cy="39688"/>
            </a:xfrm>
            <a:custGeom>
              <a:avLst/>
              <a:gdLst>
                <a:gd name="T0" fmla="*/ 2 w 9"/>
                <a:gd name="T1" fmla="*/ 12 h 12"/>
                <a:gd name="T2" fmla="*/ 1 w 9"/>
                <a:gd name="T3" fmla="*/ 12 h 12"/>
                <a:gd name="T4" fmla="*/ 1 w 9"/>
                <a:gd name="T5" fmla="*/ 9 h 12"/>
                <a:gd name="T6" fmla="*/ 5 w 9"/>
                <a:gd name="T7" fmla="*/ 1 h 12"/>
                <a:gd name="T8" fmla="*/ 8 w 9"/>
                <a:gd name="T9" fmla="*/ 0 h 12"/>
                <a:gd name="T10" fmla="*/ 9 w 9"/>
                <a:gd name="T11" fmla="*/ 3 h 12"/>
                <a:gd name="T12" fmla="*/ 4 w 9"/>
                <a:gd name="T13" fmla="*/ 11 h 12"/>
                <a:gd name="T14" fmla="*/ 2 w 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2" y="12"/>
                  </a:moveTo>
                  <a:cubicBezTo>
                    <a:pt x="2" y="12"/>
                    <a:pt x="2" y="12"/>
                    <a:pt x="1" y="12"/>
                  </a:cubicBezTo>
                  <a:cubicBezTo>
                    <a:pt x="0" y="11"/>
                    <a:pt x="0" y="10"/>
                    <a:pt x="1" y="9"/>
                  </a:cubicBezTo>
                  <a:cubicBezTo>
                    <a:pt x="5" y="1"/>
                    <a:pt x="5" y="1"/>
                    <a:pt x="5" y="1"/>
                  </a:cubicBezTo>
                  <a:cubicBezTo>
                    <a:pt x="6" y="0"/>
                    <a:pt x="7" y="0"/>
                    <a:pt x="8" y="0"/>
                  </a:cubicBezTo>
                  <a:cubicBezTo>
                    <a:pt x="9" y="1"/>
                    <a:pt x="9" y="2"/>
                    <a:pt x="9" y="3"/>
                  </a:cubicBezTo>
                  <a:cubicBezTo>
                    <a:pt x="4" y="11"/>
                    <a:pt x="4" y="11"/>
                    <a:pt x="4" y="11"/>
                  </a:cubicBezTo>
                  <a:cubicBezTo>
                    <a:pt x="4" y="12"/>
                    <a:pt x="3" y="12"/>
                    <a:pt x="2"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3" name="Freeform 27">
              <a:extLst>
                <a:ext uri="{FF2B5EF4-FFF2-40B4-BE49-F238E27FC236}">
                  <a16:creationId xmlns:a16="http://schemas.microsoft.com/office/drawing/2014/main" id="{92E2BA99-984B-46BF-982B-41B011276AFA}"/>
                </a:ext>
              </a:extLst>
            </p:cNvPr>
            <p:cNvSpPr>
              <a:spLocks noEditPoints="1"/>
            </p:cNvSpPr>
            <p:nvPr/>
          </p:nvSpPr>
          <p:spPr bwMode="auto">
            <a:xfrm>
              <a:off x="8970963" y="5175250"/>
              <a:ext cx="42863" cy="47625"/>
            </a:xfrm>
            <a:custGeom>
              <a:avLst/>
              <a:gdLst>
                <a:gd name="T0" fmla="*/ 6 w 13"/>
                <a:gd name="T1" fmla="*/ 14 h 14"/>
                <a:gd name="T2" fmla="*/ 0 w 13"/>
                <a:gd name="T3" fmla="*/ 7 h 14"/>
                <a:gd name="T4" fmla="*/ 1 w 13"/>
                <a:gd name="T5" fmla="*/ 2 h 14"/>
                <a:gd name="T6" fmla="*/ 6 w 13"/>
                <a:gd name="T7" fmla="*/ 0 h 14"/>
                <a:gd name="T8" fmla="*/ 13 w 13"/>
                <a:gd name="T9" fmla="*/ 7 h 14"/>
                <a:gd name="T10" fmla="*/ 12 w 13"/>
                <a:gd name="T11" fmla="*/ 12 h 14"/>
                <a:gd name="T12" fmla="*/ 6 w 13"/>
                <a:gd name="T13" fmla="*/ 14 h 14"/>
                <a:gd name="T14" fmla="*/ 6 w 13"/>
                <a:gd name="T15" fmla="*/ 4 h 14"/>
                <a:gd name="T16" fmla="*/ 4 w 13"/>
                <a:gd name="T17" fmla="*/ 5 h 14"/>
                <a:gd name="T18" fmla="*/ 4 w 13"/>
                <a:gd name="T19" fmla="*/ 7 h 14"/>
                <a:gd name="T20" fmla="*/ 6 w 13"/>
                <a:gd name="T21" fmla="*/ 10 h 14"/>
                <a:gd name="T22" fmla="*/ 8 w 13"/>
                <a:gd name="T23" fmla="*/ 9 h 14"/>
                <a:gd name="T24" fmla="*/ 9 w 13"/>
                <a:gd name="T25" fmla="*/ 7 h 14"/>
                <a:gd name="T26" fmla="*/ 6 w 13"/>
                <a:gd name="T2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4">
                  <a:moveTo>
                    <a:pt x="6" y="14"/>
                  </a:moveTo>
                  <a:cubicBezTo>
                    <a:pt x="2" y="14"/>
                    <a:pt x="0" y="11"/>
                    <a:pt x="0" y="7"/>
                  </a:cubicBezTo>
                  <a:cubicBezTo>
                    <a:pt x="0" y="5"/>
                    <a:pt x="0" y="4"/>
                    <a:pt x="1" y="2"/>
                  </a:cubicBezTo>
                  <a:cubicBezTo>
                    <a:pt x="2" y="1"/>
                    <a:pt x="4" y="0"/>
                    <a:pt x="6" y="0"/>
                  </a:cubicBezTo>
                  <a:cubicBezTo>
                    <a:pt x="11" y="0"/>
                    <a:pt x="13" y="4"/>
                    <a:pt x="13" y="7"/>
                  </a:cubicBezTo>
                  <a:cubicBezTo>
                    <a:pt x="13" y="9"/>
                    <a:pt x="13" y="11"/>
                    <a:pt x="12" y="12"/>
                  </a:cubicBezTo>
                  <a:cubicBezTo>
                    <a:pt x="10" y="13"/>
                    <a:pt x="8" y="14"/>
                    <a:pt x="6" y="14"/>
                  </a:cubicBezTo>
                  <a:close/>
                  <a:moveTo>
                    <a:pt x="6" y="4"/>
                  </a:moveTo>
                  <a:cubicBezTo>
                    <a:pt x="5" y="4"/>
                    <a:pt x="5" y="4"/>
                    <a:pt x="4" y="5"/>
                  </a:cubicBezTo>
                  <a:cubicBezTo>
                    <a:pt x="4" y="6"/>
                    <a:pt x="4" y="6"/>
                    <a:pt x="4" y="7"/>
                  </a:cubicBezTo>
                  <a:cubicBezTo>
                    <a:pt x="4" y="7"/>
                    <a:pt x="4" y="10"/>
                    <a:pt x="6" y="10"/>
                  </a:cubicBezTo>
                  <a:cubicBezTo>
                    <a:pt x="7" y="10"/>
                    <a:pt x="8" y="10"/>
                    <a:pt x="8" y="9"/>
                  </a:cubicBezTo>
                  <a:cubicBezTo>
                    <a:pt x="9" y="9"/>
                    <a:pt x="9" y="8"/>
                    <a:pt x="9" y="7"/>
                  </a:cubicBezTo>
                  <a:cubicBezTo>
                    <a:pt x="9" y="7"/>
                    <a:pt x="9" y="4"/>
                    <a:pt x="6"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4" name="Freeform 28">
              <a:extLst>
                <a:ext uri="{FF2B5EF4-FFF2-40B4-BE49-F238E27FC236}">
                  <a16:creationId xmlns:a16="http://schemas.microsoft.com/office/drawing/2014/main" id="{C330272C-C69D-4816-8D01-5D9651A2F8CD}"/>
                </a:ext>
              </a:extLst>
            </p:cNvPr>
            <p:cNvSpPr>
              <a:spLocks/>
            </p:cNvSpPr>
            <p:nvPr/>
          </p:nvSpPr>
          <p:spPr bwMode="auto">
            <a:xfrm>
              <a:off x="8983663" y="5105400"/>
              <a:ext cx="33338" cy="100013"/>
            </a:xfrm>
            <a:custGeom>
              <a:avLst/>
              <a:gdLst>
                <a:gd name="T0" fmla="*/ 2 w 10"/>
                <a:gd name="T1" fmla="*/ 30 h 30"/>
                <a:gd name="T2" fmla="*/ 2 w 10"/>
                <a:gd name="T3" fmla="*/ 30 h 30"/>
                <a:gd name="T4" fmla="*/ 0 w 10"/>
                <a:gd name="T5" fmla="*/ 27 h 30"/>
                <a:gd name="T6" fmla="*/ 5 w 10"/>
                <a:gd name="T7" fmla="*/ 2 h 30"/>
                <a:gd name="T8" fmla="*/ 8 w 10"/>
                <a:gd name="T9" fmla="*/ 0 h 30"/>
                <a:gd name="T10" fmla="*/ 9 w 10"/>
                <a:gd name="T11" fmla="*/ 3 h 30"/>
                <a:gd name="T12" fmla="*/ 4 w 10"/>
                <a:gd name="T13" fmla="*/ 28 h 30"/>
                <a:gd name="T14" fmla="*/ 2 w 1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0">
                  <a:moveTo>
                    <a:pt x="2" y="30"/>
                  </a:moveTo>
                  <a:cubicBezTo>
                    <a:pt x="2" y="30"/>
                    <a:pt x="2" y="30"/>
                    <a:pt x="2" y="30"/>
                  </a:cubicBezTo>
                  <a:cubicBezTo>
                    <a:pt x="1" y="30"/>
                    <a:pt x="0" y="29"/>
                    <a:pt x="0" y="27"/>
                  </a:cubicBezTo>
                  <a:cubicBezTo>
                    <a:pt x="5" y="2"/>
                    <a:pt x="5" y="2"/>
                    <a:pt x="5" y="2"/>
                  </a:cubicBezTo>
                  <a:cubicBezTo>
                    <a:pt x="6" y="1"/>
                    <a:pt x="7" y="0"/>
                    <a:pt x="8" y="0"/>
                  </a:cubicBezTo>
                  <a:cubicBezTo>
                    <a:pt x="9" y="1"/>
                    <a:pt x="10" y="2"/>
                    <a:pt x="9" y="3"/>
                  </a:cubicBezTo>
                  <a:cubicBezTo>
                    <a:pt x="4" y="28"/>
                    <a:pt x="4" y="28"/>
                    <a:pt x="4" y="28"/>
                  </a:cubicBezTo>
                  <a:cubicBezTo>
                    <a:pt x="4" y="29"/>
                    <a:pt x="3" y="30"/>
                    <a:pt x="2" y="3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5" name="Freeform 29">
              <a:extLst>
                <a:ext uri="{FF2B5EF4-FFF2-40B4-BE49-F238E27FC236}">
                  <a16:creationId xmlns:a16="http://schemas.microsoft.com/office/drawing/2014/main" id="{8FA5B412-EA33-4741-B0D2-CAD8C72E0F54}"/>
                </a:ext>
              </a:extLst>
            </p:cNvPr>
            <p:cNvSpPr>
              <a:spLocks/>
            </p:cNvSpPr>
            <p:nvPr/>
          </p:nvSpPr>
          <p:spPr bwMode="auto">
            <a:xfrm>
              <a:off x="8983663" y="5192713"/>
              <a:ext cx="153988" cy="12700"/>
            </a:xfrm>
            <a:custGeom>
              <a:avLst/>
              <a:gdLst>
                <a:gd name="T0" fmla="*/ 44 w 46"/>
                <a:gd name="T1" fmla="*/ 4 h 4"/>
                <a:gd name="T2" fmla="*/ 2 w 46"/>
                <a:gd name="T3" fmla="*/ 4 h 4"/>
                <a:gd name="T4" fmla="*/ 0 w 46"/>
                <a:gd name="T5" fmla="*/ 2 h 4"/>
                <a:gd name="T6" fmla="*/ 2 w 46"/>
                <a:gd name="T7" fmla="*/ 0 h 4"/>
                <a:gd name="T8" fmla="*/ 44 w 46"/>
                <a:gd name="T9" fmla="*/ 0 h 4"/>
                <a:gd name="T10" fmla="*/ 46 w 46"/>
                <a:gd name="T11" fmla="*/ 2 h 4"/>
                <a:gd name="T12" fmla="*/ 44 w 4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6" h="4">
                  <a:moveTo>
                    <a:pt x="44" y="4"/>
                  </a:moveTo>
                  <a:cubicBezTo>
                    <a:pt x="2" y="4"/>
                    <a:pt x="2" y="4"/>
                    <a:pt x="2" y="4"/>
                  </a:cubicBezTo>
                  <a:cubicBezTo>
                    <a:pt x="1" y="4"/>
                    <a:pt x="0" y="3"/>
                    <a:pt x="0" y="2"/>
                  </a:cubicBezTo>
                  <a:cubicBezTo>
                    <a:pt x="0" y="1"/>
                    <a:pt x="1" y="0"/>
                    <a:pt x="2" y="0"/>
                  </a:cubicBezTo>
                  <a:cubicBezTo>
                    <a:pt x="44" y="0"/>
                    <a:pt x="44" y="0"/>
                    <a:pt x="44" y="0"/>
                  </a:cubicBezTo>
                  <a:cubicBezTo>
                    <a:pt x="45" y="0"/>
                    <a:pt x="46" y="1"/>
                    <a:pt x="46" y="2"/>
                  </a:cubicBezTo>
                  <a:cubicBezTo>
                    <a:pt x="46" y="3"/>
                    <a:pt x="45" y="4"/>
                    <a:pt x="44"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pSp>
      <p:sp>
        <p:nvSpPr>
          <p:cNvPr id="2" name="标题 1">
            <a:extLst>
              <a:ext uri="{FF2B5EF4-FFF2-40B4-BE49-F238E27FC236}">
                <a16:creationId xmlns:a16="http://schemas.microsoft.com/office/drawing/2014/main" id="{9717B13B-B31E-6CCC-0515-36C361D9A2BF}"/>
              </a:ext>
            </a:extLst>
          </p:cNvPr>
          <p:cNvSpPr txBox="1">
            <a:spLocks/>
          </p:cNvSpPr>
          <p:nvPr/>
        </p:nvSpPr>
        <p:spPr>
          <a:xfrm>
            <a:off x="455306" y="204701"/>
            <a:ext cx="943809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3.2 Ni-MH Hybrid Power Vehicle Market</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6783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24">
            <a:extLst>
              <a:ext uri="{FF2B5EF4-FFF2-40B4-BE49-F238E27FC236}">
                <a16:creationId xmlns:a16="http://schemas.microsoft.com/office/drawing/2014/main" id="{4189DD74-3434-44F9-ABA5-30B5CABF0864}"/>
              </a:ext>
            </a:extLst>
          </p:cNvPr>
          <p:cNvSpPr txBox="1">
            <a:spLocks noChangeArrowheads="1"/>
          </p:cNvSpPr>
          <p:nvPr/>
        </p:nvSpPr>
        <p:spPr bwMode="auto">
          <a:xfrm>
            <a:off x="313617" y="1054022"/>
            <a:ext cx="6656144" cy="648508"/>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en-US" altLang="zh-CN" b="1" dirty="0">
                <a:solidFill>
                  <a:schemeClr val="tx1">
                    <a:lumMod val="95000"/>
                    <a:lumOff val="5000"/>
                  </a:schemeClr>
                </a:solidFill>
                <a:latin typeface="微软雅黑" pitchFamily="34" charset="-122"/>
                <a:ea typeface="微软雅黑" pitchFamily="34" charset="-122"/>
              </a:rPr>
              <a:t>Vehicle-mounted end product industry (T-Box, in-car OBD, Tracker)</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5" name="文本框 14">
            <a:extLst>
              <a:ext uri="{FF2B5EF4-FFF2-40B4-BE49-F238E27FC236}">
                <a16:creationId xmlns:a16="http://schemas.microsoft.com/office/drawing/2014/main" id="{24985ACF-F13B-4077-9D3E-C8FD372FADAA}"/>
              </a:ext>
            </a:extLst>
          </p:cNvPr>
          <p:cNvSpPr txBox="1"/>
          <p:nvPr/>
        </p:nvSpPr>
        <p:spPr>
          <a:xfrm>
            <a:off x="6860858" y="3980102"/>
            <a:ext cx="4891871" cy="2062103"/>
          </a:xfrm>
          <a:prstGeom prst="rect">
            <a:avLst/>
          </a:prstGeom>
          <a:noFill/>
        </p:spPr>
        <p:txBody>
          <a:bodyPr wrap="square" rtlCol="0">
            <a:spAutoFit/>
          </a:bodyPr>
          <a:lstStyle>
            <a:defPPr>
              <a:defRPr lang="zh-CN"/>
            </a:defPPr>
            <a:lvl1pPr indent="457200">
              <a:lnSpc>
                <a:spcPct val="150000"/>
              </a:lnSpc>
              <a:defRPr>
                <a:latin typeface="微软雅黑" pitchFamily="34" charset="-122"/>
                <a:ea typeface="微软雅黑" pitchFamily="34" charset="-122"/>
              </a:defRPr>
            </a:lvl1pPr>
          </a:lstStyle>
          <a:p>
            <a:pPr marL="285750" indent="-285750">
              <a:lnSpc>
                <a:spcPct val="100000"/>
              </a:lnSpc>
              <a:buFont typeface="Wingdings" panose="05000000000000000000" pitchFamily="2" charset="2"/>
              <a:buChar char="u"/>
            </a:pPr>
            <a:r>
              <a:rPr lang="en-US" altLang="zh-CN" sz="1600" b="1" dirty="0">
                <a:latin typeface="Arial" panose="020B0604020202020204" pitchFamily="34" charset="0"/>
                <a:cs typeface="Arial" panose="020B0604020202020204" pitchFamily="34" charset="0"/>
              </a:rPr>
              <a:t>In 2021, China’s passenger cars assembled with T-Box reached </a:t>
            </a:r>
            <a:r>
              <a:rPr lang="en-US" altLang="zh-CN" sz="1600" b="1" u="sng" dirty="0">
                <a:solidFill>
                  <a:srgbClr val="C00000"/>
                </a:solidFill>
                <a:latin typeface="Arial" panose="020B0604020202020204" pitchFamily="34" charset="0"/>
                <a:cs typeface="Arial" panose="020B0604020202020204" pitchFamily="34" charset="0"/>
              </a:rPr>
              <a:t>12.94 million units</a:t>
            </a:r>
            <a:r>
              <a:rPr lang="en-US" altLang="zh-CN" sz="1600" b="1" dirty="0">
                <a:latin typeface="Arial" panose="020B0604020202020204" pitchFamily="34" charset="0"/>
                <a:cs typeface="Arial" panose="020B0604020202020204" pitchFamily="34" charset="0"/>
              </a:rPr>
              <a:t>, up by </a:t>
            </a:r>
            <a:r>
              <a:rPr lang="en-US" altLang="zh-CN" sz="1600" b="1" u="sng" dirty="0">
                <a:solidFill>
                  <a:srgbClr val="C00000"/>
                </a:solidFill>
                <a:latin typeface="Arial" panose="020B0604020202020204" pitchFamily="34" charset="0"/>
                <a:cs typeface="Arial" panose="020B0604020202020204" pitchFamily="34" charset="0"/>
              </a:rPr>
              <a:t>31%</a:t>
            </a:r>
            <a:r>
              <a:rPr lang="en-US" altLang="zh-CN" sz="1600" b="1" dirty="0">
                <a:latin typeface="Arial" panose="020B0604020202020204" pitchFamily="34" charset="0"/>
                <a:cs typeface="Arial" panose="020B0604020202020204" pitchFamily="34" charset="0"/>
              </a:rPr>
              <a:t> YoY, with an assembly rate of </a:t>
            </a:r>
            <a:r>
              <a:rPr lang="en-US" altLang="zh-CN" sz="1600" b="1" u="sng" dirty="0">
                <a:solidFill>
                  <a:srgbClr val="C00000"/>
                </a:solidFill>
                <a:latin typeface="Arial" panose="020B0604020202020204" pitchFamily="34" charset="0"/>
                <a:cs typeface="Arial" panose="020B0604020202020204" pitchFamily="34" charset="0"/>
              </a:rPr>
              <a:t>60%</a:t>
            </a:r>
            <a:r>
              <a:rPr lang="en-US" altLang="zh-CN" sz="1600" b="1" dirty="0">
                <a:latin typeface="Arial" panose="020B0604020202020204" pitchFamily="34" charset="0"/>
                <a:cs typeface="Arial" panose="020B0604020202020204" pitchFamily="34" charset="0"/>
              </a:rPr>
              <a:t>.</a:t>
            </a:r>
          </a:p>
          <a:p>
            <a:pPr marL="285750" indent="-285750">
              <a:lnSpc>
                <a:spcPct val="100000"/>
              </a:lnSpc>
              <a:buFont typeface="Wingdings" panose="05000000000000000000" pitchFamily="2" charset="2"/>
              <a:buChar char="u"/>
            </a:pPr>
            <a:r>
              <a:rPr lang="en-US" altLang="zh-CN" sz="1600" b="1" dirty="0">
                <a:latin typeface="Arial" panose="020B0604020202020204" pitchFamily="34" charset="0"/>
                <a:cs typeface="Arial" panose="020B0604020202020204" pitchFamily="34" charset="0"/>
              </a:rPr>
              <a:t>Ni-MH battery is the </a:t>
            </a:r>
            <a:r>
              <a:rPr lang="en-US" altLang="zh-CN" sz="1600" b="1" dirty="0">
                <a:solidFill>
                  <a:srgbClr val="C00000"/>
                </a:solidFill>
                <a:latin typeface="Arial" panose="020B0604020202020204" pitchFamily="34" charset="0"/>
                <a:cs typeface="Arial" panose="020B0604020202020204" pitchFamily="34" charset="0"/>
              </a:rPr>
              <a:t>best choice </a:t>
            </a:r>
            <a:r>
              <a:rPr lang="en-US" altLang="zh-CN" sz="1600" b="1" dirty="0">
                <a:latin typeface="Arial" panose="020B0604020202020204" pitchFamily="34" charset="0"/>
                <a:cs typeface="Arial" panose="020B0604020202020204" pitchFamily="34" charset="0"/>
              </a:rPr>
              <a:t>for T-BOX battery.</a:t>
            </a:r>
            <a:endParaRPr lang="en-US" altLang="zh-CN" sz="1600" b="1" dirty="0">
              <a:solidFill>
                <a:srgbClr val="C00000"/>
              </a:solidFill>
              <a:latin typeface="Arial" panose="020B0604020202020204" pitchFamily="34" charset="0"/>
              <a:cs typeface="Arial" panose="020B0604020202020204" pitchFamily="34" charset="0"/>
            </a:endParaRPr>
          </a:p>
          <a:p>
            <a:pPr marL="285750" indent="-285750">
              <a:lnSpc>
                <a:spcPct val="100000"/>
              </a:lnSpc>
              <a:buFont typeface="Wingdings" panose="05000000000000000000" pitchFamily="2" charset="2"/>
              <a:buChar char="u"/>
            </a:pPr>
            <a:r>
              <a:rPr lang="en-US" altLang="zh-CN" sz="1600" b="1" dirty="0">
                <a:latin typeface="Arial" panose="020B0604020202020204" pitchFamily="34" charset="0"/>
                <a:cs typeface="Arial" panose="020B0604020202020204" pitchFamily="34" charset="0"/>
              </a:rPr>
              <a:t>The assembly volume is predicted to exceed </a:t>
            </a:r>
            <a:r>
              <a:rPr lang="en-US" altLang="zh-CN" sz="1600" b="1" u="sng" dirty="0">
                <a:solidFill>
                  <a:srgbClr val="C00000"/>
                </a:solidFill>
                <a:latin typeface="Arial" panose="020B0604020202020204" pitchFamily="34" charset="0"/>
                <a:cs typeface="Arial" panose="020B0604020202020204" pitchFamily="34" charset="0"/>
              </a:rPr>
              <a:t>20 million </a:t>
            </a:r>
            <a:r>
              <a:rPr lang="en-US" altLang="zh-CN" sz="1600" b="1" dirty="0">
                <a:latin typeface="Arial" panose="020B0604020202020204" pitchFamily="34" charset="0"/>
                <a:cs typeface="Arial" panose="020B0604020202020204" pitchFamily="34" charset="0"/>
              </a:rPr>
              <a:t>per year by 2025, with more than </a:t>
            </a:r>
            <a:r>
              <a:rPr lang="en-US" altLang="zh-CN" sz="1600" b="1" u="sng" dirty="0">
                <a:solidFill>
                  <a:srgbClr val="C00000"/>
                </a:solidFill>
                <a:latin typeface="Arial" panose="020B0604020202020204" pitchFamily="34" charset="0"/>
                <a:cs typeface="Arial" panose="020B0604020202020204" pitchFamily="34" charset="0"/>
              </a:rPr>
              <a:t>40 million </a:t>
            </a:r>
            <a:r>
              <a:rPr lang="en-US" altLang="zh-CN" sz="1600" b="1" dirty="0">
                <a:latin typeface="Arial" panose="020B0604020202020204" pitchFamily="34" charset="0"/>
                <a:cs typeface="Arial" panose="020B0604020202020204" pitchFamily="34" charset="0"/>
              </a:rPr>
              <a:t>Ni-MH batteries equipped with.</a:t>
            </a:r>
            <a:endParaRPr lang="zh-CN" altLang="en-US" sz="1600" b="1" u="sng" dirty="0">
              <a:solidFill>
                <a:srgbClr val="C00000"/>
              </a:solidFill>
              <a:latin typeface="Arial" panose="020B0604020202020204" pitchFamily="34" charset="0"/>
              <a:cs typeface="Arial" panose="020B0604020202020204" pitchFamily="34" charset="0"/>
            </a:endParaRPr>
          </a:p>
        </p:txBody>
      </p:sp>
      <p:sp>
        <p:nvSpPr>
          <p:cNvPr id="8" name="标题 1"/>
          <p:cNvSpPr txBox="1">
            <a:spLocks/>
          </p:cNvSpPr>
          <p:nvPr/>
        </p:nvSpPr>
        <p:spPr>
          <a:xfrm>
            <a:off x="455305" y="204701"/>
            <a:ext cx="761293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3.3 Vehicle-mounted Backup Battery Market</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a:stretch>
            <a:fillRect/>
          </a:stretch>
        </p:blipFill>
        <p:spPr>
          <a:xfrm>
            <a:off x="7090787" y="1054022"/>
            <a:ext cx="4556324" cy="2926080"/>
          </a:xfrm>
          <a:prstGeom prst="rect">
            <a:avLst/>
          </a:prstGeom>
          <a:ln>
            <a:solidFill>
              <a:schemeClr val="tx2"/>
            </a:solidFill>
          </a:ln>
        </p:spPr>
      </p:pic>
      <p:pic>
        <p:nvPicPr>
          <p:cNvPr id="7" name="图片 6"/>
          <p:cNvPicPr>
            <a:picLocks noChangeAspect="1"/>
          </p:cNvPicPr>
          <p:nvPr/>
        </p:nvPicPr>
        <p:blipFill>
          <a:blip r:embed="rId3"/>
          <a:stretch>
            <a:fillRect/>
          </a:stretch>
        </p:blipFill>
        <p:spPr>
          <a:xfrm>
            <a:off x="116029" y="1750635"/>
            <a:ext cx="6744829" cy="4023360"/>
          </a:xfrm>
          <a:prstGeom prst="rect">
            <a:avLst/>
          </a:prstGeom>
          <a:ln>
            <a:solidFill>
              <a:schemeClr val="tx2"/>
            </a:solidFill>
          </a:ln>
        </p:spPr>
      </p:pic>
    </p:spTree>
    <p:extLst>
      <p:ext uri="{BB962C8B-B14F-4D97-AF65-F5344CB8AC3E}">
        <p14:creationId xmlns:p14="http://schemas.microsoft.com/office/powerpoint/2010/main" val="156540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å¾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å¾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369" y="1618249"/>
            <a:ext cx="2604498" cy="1822752"/>
          </a:xfrm>
          <a:prstGeom prst="rect">
            <a:avLst/>
          </a:prstGeom>
          <a:ln>
            <a:solidFill>
              <a:schemeClr val="tx2"/>
            </a:solidFill>
          </a:ln>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612" t="-367" r="13471" b="367"/>
          <a:stretch/>
        </p:blipFill>
        <p:spPr>
          <a:xfrm>
            <a:off x="1254369" y="3934167"/>
            <a:ext cx="2604498" cy="1822751"/>
          </a:xfrm>
          <a:prstGeom prst="rect">
            <a:avLst/>
          </a:prstGeom>
          <a:ln>
            <a:solidFill>
              <a:schemeClr val="tx2"/>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4181" y="3934167"/>
            <a:ext cx="2604498" cy="1822751"/>
          </a:xfrm>
          <a:prstGeom prst="rect">
            <a:avLst/>
          </a:prstGeom>
          <a:ln>
            <a:solidFill>
              <a:schemeClr val="tx2"/>
            </a:solidFill>
          </a:ln>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4181" y="1618249"/>
            <a:ext cx="2604498" cy="1822752"/>
          </a:xfrm>
          <a:prstGeom prst="rect">
            <a:avLst/>
          </a:prstGeom>
          <a:ln>
            <a:solidFill>
              <a:schemeClr val="tx2"/>
            </a:solidFill>
          </a:ln>
        </p:spPr>
      </p:pic>
      <p:sp>
        <p:nvSpPr>
          <p:cNvPr id="13" name="矩形 12"/>
          <p:cNvSpPr/>
          <p:nvPr/>
        </p:nvSpPr>
        <p:spPr>
          <a:xfrm>
            <a:off x="3940596" y="1497176"/>
            <a:ext cx="4563585" cy="4247317"/>
          </a:xfrm>
          <a:prstGeom prst="rect">
            <a:avLst/>
          </a:prstGeom>
          <a:noFill/>
        </p:spPr>
        <p:txBody>
          <a:bodyPr wrap="square" rtlCol="0">
            <a:spAutoFit/>
          </a:bodyPr>
          <a:lstStyle/>
          <a:p>
            <a:pPr algn="just"/>
            <a:r>
              <a:rPr lang="en-US" altLang="zh-CN" dirty="0">
                <a:latin typeface="Arial" panose="020B0604020202020204" pitchFamily="34" charset="0"/>
                <a:ea typeface="微软雅黑" pitchFamily="34" charset="-122"/>
                <a:cs typeface="Arial" panose="020B0604020202020204" pitchFamily="34" charset="0"/>
              </a:rPr>
              <a:t>At present, the most extensively used batteries in the rail traffic industry are lead-acid batteries and nickel-cadmium accumulators, which have problems of low energy density, high maintenance costs, great harm to the environment, poor safety, etc.</a:t>
            </a:r>
          </a:p>
          <a:p>
            <a:pPr algn="just"/>
            <a:endParaRPr lang="en-US" altLang="zh-CN" dirty="0">
              <a:latin typeface="Arial" panose="020B0604020202020204" pitchFamily="34" charset="0"/>
              <a:ea typeface="微软雅黑" pitchFamily="34" charset="-122"/>
              <a:cs typeface="Arial" panose="020B0604020202020204" pitchFamily="34" charset="0"/>
            </a:endParaRPr>
          </a:p>
          <a:p>
            <a:pPr indent="457200"/>
            <a:endParaRPr lang="en-US" altLang="zh-CN" dirty="0">
              <a:latin typeface="Arial" panose="020B0604020202020204" pitchFamily="34" charset="0"/>
              <a:ea typeface="微软雅黑" pitchFamily="34" charset="-122"/>
              <a:cs typeface="Arial" panose="020B0604020202020204" pitchFamily="34" charset="0"/>
            </a:endParaRPr>
          </a:p>
          <a:p>
            <a:r>
              <a:rPr lang="en-US" altLang="zh-CN" dirty="0">
                <a:latin typeface="Arial" panose="020B0604020202020204" pitchFamily="34" charset="0"/>
                <a:ea typeface="微软雅黑" pitchFamily="34" charset="-122"/>
                <a:cs typeface="Arial" panose="020B0604020202020204" pitchFamily="34" charset="0"/>
              </a:rPr>
              <a:t>Compared to lithium-ion battery, Ni-MH battery has better adaptability to temperature and can work at -40</a:t>
            </a:r>
            <a:r>
              <a:rPr lang="zh-CN" altLang="en-US" dirty="0">
                <a:latin typeface="Arial" panose="020B0604020202020204" pitchFamily="34" charset="0"/>
                <a:ea typeface="微软雅黑" pitchFamily="34" charset="-122"/>
                <a:cs typeface="Arial" panose="020B0604020202020204" pitchFamily="34" charset="0"/>
              </a:rPr>
              <a:t>℃～</a:t>
            </a:r>
            <a:r>
              <a:rPr lang="en-US" altLang="zh-CN" dirty="0">
                <a:latin typeface="Arial" panose="020B0604020202020204" pitchFamily="34" charset="0"/>
                <a:ea typeface="微软雅黑" pitchFamily="34" charset="-122"/>
                <a:cs typeface="Arial" panose="020B0604020202020204" pitchFamily="34" charset="0"/>
              </a:rPr>
              <a:t>60</a:t>
            </a:r>
            <a:r>
              <a:rPr lang="zh-CN" altLang="en-US" dirty="0">
                <a:latin typeface="Arial" panose="020B0604020202020204" pitchFamily="34" charset="0"/>
                <a:ea typeface="微软雅黑" pitchFamily="34" charset="-122"/>
                <a:cs typeface="Arial" panose="020B0604020202020204" pitchFamily="34" charset="0"/>
              </a:rPr>
              <a:t>℃ </a:t>
            </a:r>
            <a:r>
              <a:rPr lang="en-US" altLang="zh-CN" dirty="0">
                <a:latin typeface="Arial" panose="020B0604020202020204" pitchFamily="34" charset="0"/>
                <a:ea typeface="微软雅黑" pitchFamily="34" charset="-122"/>
                <a:cs typeface="Arial" panose="020B0604020202020204" pitchFamily="34" charset="0"/>
              </a:rPr>
              <a:t>with higher safety, therefore it is the best choice for the power supply products for the future rail traffic.</a:t>
            </a:r>
            <a:endParaRPr lang="zh-CN" altLang="en-US" dirty="0">
              <a:latin typeface="Arial" panose="020B0604020202020204" pitchFamily="34" charset="0"/>
              <a:ea typeface="微软雅黑" pitchFamily="34" charset="-122"/>
              <a:cs typeface="Arial" panose="020B0604020202020204" pitchFamily="34" charset="0"/>
            </a:endParaRPr>
          </a:p>
        </p:txBody>
      </p:sp>
      <p:sp>
        <p:nvSpPr>
          <p:cNvPr id="14" name="Text Box 624">
            <a:extLst>
              <a:ext uri="{FF2B5EF4-FFF2-40B4-BE49-F238E27FC236}">
                <a16:creationId xmlns:a16="http://schemas.microsoft.com/office/drawing/2014/main" id="{4189DD74-3434-44F9-ABA5-30B5CABF0864}"/>
              </a:ext>
            </a:extLst>
          </p:cNvPr>
          <p:cNvSpPr txBox="1">
            <a:spLocks noChangeArrowheads="1"/>
          </p:cNvSpPr>
          <p:nvPr/>
        </p:nvSpPr>
        <p:spPr bwMode="auto">
          <a:xfrm>
            <a:off x="496496" y="984211"/>
            <a:ext cx="10559241"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en-US" altLang="zh-CN" b="1" dirty="0">
                <a:solidFill>
                  <a:schemeClr val="tx1">
                    <a:lumMod val="95000"/>
                    <a:lumOff val="5000"/>
                  </a:schemeClr>
                </a:solidFill>
                <a:latin typeface="微软雅黑" pitchFamily="34" charset="-122"/>
                <a:ea typeface="微软雅黑" pitchFamily="34" charset="-122"/>
              </a:rPr>
              <a:t>Market analysis on power supply products for rail traffic</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4" name="标题 1">
            <a:extLst>
              <a:ext uri="{FF2B5EF4-FFF2-40B4-BE49-F238E27FC236}">
                <a16:creationId xmlns:a16="http://schemas.microsoft.com/office/drawing/2014/main" id="{31AE3303-F366-B33B-0502-CFE0DC487B4E}"/>
              </a:ext>
            </a:extLst>
          </p:cNvPr>
          <p:cNvSpPr txBox="1">
            <a:spLocks/>
          </p:cNvSpPr>
          <p:nvPr/>
        </p:nvSpPr>
        <p:spPr>
          <a:xfrm>
            <a:off x="455305" y="204701"/>
            <a:ext cx="761293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3.3 Vehicle-mounted Backup Battery Market</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9558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1CF96AC-904E-48C4-BC06-8C35B307839D}"/>
              </a:ext>
            </a:extLst>
          </p:cNvPr>
          <p:cNvSpPr>
            <a:spLocks noChangeArrowheads="1"/>
          </p:cNvSpPr>
          <p:nvPr/>
        </p:nvSpPr>
        <p:spPr bwMode="auto">
          <a:xfrm>
            <a:off x="1289935" y="1067342"/>
            <a:ext cx="4126795" cy="22529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b="1">
                <a:solidFill>
                  <a:srgbClr val="000066"/>
                </a:solidFill>
                <a:latin typeface="Verdana" panose="020B0604030504040204" pitchFamily="2" charset="0"/>
                <a:ea typeface="HY견고딕"/>
                <a:cs typeface="HY견고딕"/>
              </a:defRPr>
            </a:lvl1pPr>
            <a:lvl2pPr marL="742950" indent="-285750" eaLnBrk="0" hangingPunct="0">
              <a:defRPr kumimoji="1" sz="2000" b="1">
                <a:solidFill>
                  <a:srgbClr val="000066"/>
                </a:solidFill>
                <a:latin typeface="Verdana" panose="020B0604030504040204" pitchFamily="2" charset="0"/>
                <a:ea typeface="HY견고딕"/>
                <a:cs typeface="HY견고딕"/>
              </a:defRPr>
            </a:lvl2pPr>
            <a:lvl3pPr marL="1143000" indent="-228600" eaLnBrk="0" hangingPunct="0">
              <a:defRPr kumimoji="1" sz="2000" b="1">
                <a:solidFill>
                  <a:srgbClr val="000066"/>
                </a:solidFill>
                <a:latin typeface="Verdana" panose="020B0604030504040204" pitchFamily="2" charset="0"/>
                <a:ea typeface="HY견고딕"/>
                <a:cs typeface="HY견고딕"/>
              </a:defRPr>
            </a:lvl3pPr>
            <a:lvl4pPr marL="1600200" indent="-228600" eaLnBrk="0" hangingPunct="0">
              <a:defRPr kumimoji="1" sz="2000" b="1">
                <a:solidFill>
                  <a:srgbClr val="000066"/>
                </a:solidFill>
                <a:latin typeface="Verdana" panose="020B0604030504040204" pitchFamily="2" charset="0"/>
                <a:ea typeface="HY견고딕"/>
                <a:cs typeface="HY견고딕"/>
              </a:defRPr>
            </a:lvl4pPr>
            <a:lvl5pPr marL="2057400" indent="-228600" eaLnBrk="0" hangingPunct="0">
              <a:defRPr kumimoji="1" sz="2000" b="1">
                <a:solidFill>
                  <a:srgbClr val="000066"/>
                </a:solidFill>
                <a:latin typeface="Verdana" panose="020B0604030504040204" pitchFamily="2" charset="0"/>
                <a:ea typeface="HY견고딕"/>
                <a:cs typeface="HY견고딕"/>
              </a:defRPr>
            </a:lvl5pPr>
            <a:lvl6pPr marL="25146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6pPr>
            <a:lvl7pPr marL="29718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7pPr>
            <a:lvl8pPr marL="34290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8pPr>
            <a:lvl9pPr marL="3886200" indent="-228600" eaLnBrk="0" fontAlgn="base" hangingPunct="0">
              <a:spcBef>
                <a:spcPct val="0"/>
              </a:spcBef>
              <a:spcAft>
                <a:spcPct val="0"/>
              </a:spcAft>
              <a:defRPr kumimoji="1" sz="2000" b="1">
                <a:solidFill>
                  <a:srgbClr val="000066"/>
                </a:solidFill>
                <a:latin typeface="Verdana" panose="020B0604030504040204" pitchFamily="2" charset="0"/>
                <a:ea typeface="HY견고딕"/>
                <a:cs typeface="HY견고딕"/>
              </a:defRPr>
            </a:lvl9pPr>
          </a:lstStyle>
          <a:p>
            <a:pPr eaLnBrk="1" hangingPunct="1"/>
            <a:r>
              <a:rPr kumimoji="0" lang="en-US" altLang="zh-CN" sz="1800" dirty="0" err="1">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i="1" baseline="-25000" dirty="0" err="1">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(5n+4)/(n+2) (n = 1, 2, 3, 4)</a:t>
            </a:r>
          </a:p>
          <a:p>
            <a:pPr eaLnBrk="1" hangingPunct="1">
              <a:lnSpc>
                <a:spcPct val="150000"/>
              </a:lnSpc>
              <a:spcBef>
                <a:spcPct val="20000"/>
              </a:spcBef>
              <a:buClr>
                <a:prstClr val="white"/>
              </a:buClr>
              <a:buFont typeface="Wingdings" panose="05000000000000000000" pitchFamily="2" charset="2"/>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1AB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+1A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3</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9</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150000"/>
              </a:lnSpc>
              <a:spcBef>
                <a:spcPct val="20000"/>
              </a:spcBef>
              <a:buClr>
                <a:prstClr val="white"/>
              </a:buClr>
              <a:buFontTx/>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2AB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+1A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14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1800" dirty="0">
                <a:solidFill>
                  <a:srgbClr val="4A9D2C"/>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lnSpc>
                <a:spcPct val="150000"/>
              </a:lnSpc>
              <a:spcBef>
                <a:spcPct val="20000"/>
              </a:spcBef>
              <a:buClr>
                <a:prstClr val="white"/>
              </a:buClr>
              <a:buFont typeface="Wingdings" panose="05000000000000000000" pitchFamily="2" charset="2"/>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3AB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+1A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19</a:t>
            </a:r>
          </a:p>
          <a:p>
            <a:pPr eaLnBrk="1" hangingPunct="1">
              <a:lnSpc>
                <a:spcPct val="150000"/>
              </a:lnSpc>
              <a:spcBef>
                <a:spcPct val="20000"/>
              </a:spcBef>
              <a:buClr>
                <a:prstClr val="white"/>
              </a:buClr>
              <a:buFontTx/>
              <a:buBlip>
                <a:blip r:embed="rId2"/>
              </a:buBlip>
            </a:pP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5</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1</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 A</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6</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B</a:t>
            </a:r>
            <a:r>
              <a:rPr kumimoji="0" lang="en-US" altLang="zh-CN" sz="1800" baseline="-25000" dirty="0">
                <a:latin typeface="Times New Roman" panose="02020603050405020304" pitchFamily="18" charset="0"/>
                <a:ea typeface="宋体" panose="02010600030101010101" pitchFamily="2" charset="-122"/>
                <a:cs typeface="Times New Roman" panose="02020603050405020304" pitchFamily="18" charset="0"/>
              </a:rPr>
              <a:t>24</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AB</a:t>
            </a:r>
            <a:r>
              <a:rPr kumimoji="0" lang="en-US" altLang="zh-CN" sz="1800" baseline="-25000" dirty="0">
                <a:solidFill>
                  <a:srgbClr val="00B050"/>
                </a:solidFill>
                <a:latin typeface="Times New Roman" panose="02020603050405020304" pitchFamily="18" charset="0"/>
                <a:ea typeface="宋体" panose="02010600030101010101" pitchFamily="2" charset="-122"/>
                <a:cs typeface="Times New Roman" panose="02020603050405020304" pitchFamily="18" charset="0"/>
              </a:rPr>
              <a:t>4</a:t>
            </a:r>
            <a:r>
              <a:rPr kumimoji="0" lang="en-US" altLang="zh-CN" sz="1800" dirty="0">
                <a:solidFill>
                  <a:srgbClr val="4A9D2C"/>
                </a:solidFill>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dirty="0">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9" name="图片 8">
            <a:extLst>
              <a:ext uri="{FF2B5EF4-FFF2-40B4-BE49-F238E27FC236}">
                <a16:creationId xmlns:a16="http://schemas.microsoft.com/office/drawing/2014/main" id="{8BF6D822-CAA5-471B-A21C-D0DA712E07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1555" y="1067342"/>
            <a:ext cx="4709162" cy="3282189"/>
          </a:xfrm>
          <a:prstGeom prst="rect">
            <a:avLst/>
          </a:prstGeom>
          <a:noFill/>
        </p:spPr>
      </p:pic>
      <p:sp>
        <p:nvSpPr>
          <p:cNvPr id="10" name="矩形 1">
            <a:extLst>
              <a:ext uri="{FF2B5EF4-FFF2-40B4-BE49-F238E27FC236}">
                <a16:creationId xmlns:a16="http://schemas.microsoft.com/office/drawing/2014/main" id="{7AA66ECC-F13C-4D07-AADB-7D0BE8995955}"/>
              </a:ext>
            </a:extLst>
          </p:cNvPr>
          <p:cNvSpPr/>
          <p:nvPr/>
        </p:nvSpPr>
        <p:spPr>
          <a:xfrm>
            <a:off x="1536120" y="3540945"/>
            <a:ext cx="3419121" cy="52421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a:defRPr lang="en-US" sz="1800" b="0" i="0" u="none" strike="noStrike" kern="1" spc="0" baseline="0">
                <a:solidFill>
                  <a:prstClr val="black"/>
                </a:solidFill>
                <a:effectLst/>
                <a:latin typeface="Georgia" panose="02040502050405020303" pitchFamily="1" charset="0"/>
                <a:ea typeface="Georgia" panose="02040502050405020303" pitchFamily="1" charset="0"/>
                <a:cs typeface="Georgia" panose="02040502050405020303" pitchFamily="1" charset="0"/>
              </a:defRPr>
            </a:pP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H (</a:t>
            </a:r>
            <a:r>
              <a:rPr lang="en-US" sz="1400" b="1" kern="1" dirty="0">
                <a:solidFill>
                  <a:srgbClr val="00B050"/>
                </a:solidFill>
                <a:latin typeface="Arial" panose="020B0604020202020204" pitchFamily="34" charset="0"/>
                <a:ea typeface="仿宋" panose="02010609060101010101" pitchFamily="49" charset="-122"/>
                <a:cs typeface="Arial" panose="020B0604020202020204" pitchFamily="34" charset="0"/>
              </a:rPr>
              <a:t>2H</a:t>
            </a: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a:t>
            </a:r>
            <a:r>
              <a:rPr lang="en-US" altLang="zh-CN" sz="1400" kern="1" dirty="0">
                <a:solidFill>
                  <a:srgbClr val="102D34"/>
                </a:solidFill>
                <a:latin typeface="Arial" panose="020B0604020202020204" pitchFamily="34" charset="0"/>
                <a:ea typeface="仿宋" panose="02010609060101010101" pitchFamily="49" charset="-122"/>
                <a:cs typeface="Arial" panose="020B0604020202020204" pitchFamily="34" charset="0"/>
              </a:rPr>
              <a:t>Type</a:t>
            </a: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)：Space Group P6</a:t>
            </a:r>
            <a:r>
              <a:rPr lang="en-US" sz="1400" kern="1" baseline="-24000" dirty="0">
                <a:solidFill>
                  <a:srgbClr val="102D34"/>
                </a:solidFill>
                <a:latin typeface="Arial" panose="020B0604020202020204" pitchFamily="34" charset="0"/>
                <a:ea typeface="仿宋" panose="02010609060101010101" pitchFamily="49" charset="-122"/>
                <a:cs typeface="Arial" panose="020B0604020202020204" pitchFamily="34" charset="0"/>
              </a:rPr>
              <a:t>3</a:t>
            </a: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/mmc</a:t>
            </a:r>
          </a:p>
          <a:p>
            <a:pPr>
              <a:defRPr lang="en-US" sz="1800" b="0" i="0" u="none" strike="noStrike" kern="1" spc="0" baseline="0">
                <a:solidFill>
                  <a:prstClr val="black"/>
                </a:solidFill>
                <a:effectLst/>
                <a:latin typeface="Georgia" panose="02040502050405020303" pitchFamily="1" charset="0"/>
                <a:ea typeface="Georgia" panose="02040502050405020303" pitchFamily="1" charset="0"/>
                <a:cs typeface="Georgia" panose="02040502050405020303" pitchFamily="1" charset="0"/>
              </a:defRPr>
            </a:pP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R (</a:t>
            </a:r>
            <a:r>
              <a:rPr lang="en-US" sz="1400" b="1" kern="1" dirty="0">
                <a:solidFill>
                  <a:srgbClr val="00B050"/>
                </a:solidFill>
                <a:latin typeface="Arial" panose="020B0604020202020204" pitchFamily="34" charset="0"/>
                <a:ea typeface="仿宋" panose="02010609060101010101" pitchFamily="49" charset="-122"/>
                <a:cs typeface="Arial" panose="020B0604020202020204" pitchFamily="34" charset="0"/>
              </a:rPr>
              <a:t>3R</a:t>
            </a: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a:t>
            </a:r>
            <a:r>
              <a:rPr lang="en-US" altLang="zh-CN" sz="1400" kern="1" dirty="0">
                <a:solidFill>
                  <a:srgbClr val="102D34"/>
                </a:solidFill>
                <a:latin typeface="Arial" panose="020B0604020202020204" pitchFamily="34" charset="0"/>
                <a:ea typeface="仿宋" panose="02010609060101010101" pitchFamily="49" charset="-122"/>
                <a:cs typeface="Arial" panose="020B0604020202020204" pitchFamily="34" charset="0"/>
              </a:rPr>
              <a:t>Type</a:t>
            </a: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a:t>
            </a:r>
            <a:r>
              <a:rPr lang="en-US" altLang="zh-CN" sz="1400" kern="1" dirty="0">
                <a:solidFill>
                  <a:srgbClr val="102D34"/>
                </a:solidFill>
                <a:latin typeface="Arial" panose="020B0604020202020204" pitchFamily="34" charset="0"/>
                <a:ea typeface="仿宋" panose="02010609060101010101" pitchFamily="49" charset="-122"/>
                <a:cs typeface="Arial" panose="020B0604020202020204" pitchFamily="34" charset="0"/>
              </a:rPr>
              <a:t>Space Group</a:t>
            </a:r>
            <a:r>
              <a:rPr lang="en-US" sz="1400" kern="1" dirty="0">
                <a:solidFill>
                  <a:srgbClr val="102D34"/>
                </a:solidFill>
                <a:latin typeface="Arial" panose="020B0604020202020204" pitchFamily="34" charset="0"/>
                <a:ea typeface="仿宋" panose="02010609060101010101" pitchFamily="49" charset="-122"/>
                <a:cs typeface="Arial" panose="020B0604020202020204" pitchFamily="34" charset="0"/>
              </a:rPr>
              <a:t> R-3m</a:t>
            </a:r>
          </a:p>
        </p:txBody>
      </p:sp>
      <p:sp>
        <p:nvSpPr>
          <p:cNvPr id="12" name="object 9">
            <a:extLst>
              <a:ext uri="{FF2B5EF4-FFF2-40B4-BE49-F238E27FC236}">
                <a16:creationId xmlns:a16="http://schemas.microsoft.com/office/drawing/2014/main" id="{98DA0599-5F2D-4C99-B59A-E4B262BECEB6}"/>
              </a:ext>
            </a:extLst>
          </p:cNvPr>
          <p:cNvSpPr/>
          <p:nvPr/>
        </p:nvSpPr>
        <p:spPr>
          <a:xfrm>
            <a:off x="112059" y="4396595"/>
            <a:ext cx="11967882" cy="2185739"/>
          </a:xfrm>
          <a:custGeom>
            <a:avLst/>
            <a:gdLst/>
            <a:ahLst/>
            <a:cxnLst/>
            <a:rect l="l" t="t" r="r" b="b"/>
            <a:pathLst>
              <a:path w="2926079" h="3879850">
                <a:moveTo>
                  <a:pt x="0" y="0"/>
                </a:moveTo>
                <a:lnTo>
                  <a:pt x="2926080" y="0"/>
                </a:lnTo>
                <a:lnTo>
                  <a:pt x="2926080" y="3879532"/>
                </a:lnTo>
                <a:lnTo>
                  <a:pt x="0" y="3879532"/>
                </a:lnTo>
                <a:lnTo>
                  <a:pt x="0" y="0"/>
                </a:lnTo>
                <a:close/>
              </a:path>
            </a:pathLst>
          </a:custGeom>
          <a:noFill/>
          <a:ln w="19050">
            <a:noFill/>
          </a:ln>
        </p:spPr>
        <p:txBody>
          <a:bodyPr wrap="square" lIns="0" tIns="0" rIns="0" bIns="0" rtlCol="0"/>
          <a:lstStyle/>
          <a:p>
            <a:pPr marL="285750" indent="-285750" algn="just">
              <a:buFont typeface="Wingdings" panose="05000000000000000000" pitchFamily="2" charset="2"/>
              <a:buChar char="u"/>
            </a:pPr>
            <a:r>
              <a:rPr lang="en-US" altLang="zh-CN" sz="1600" dirty="0">
                <a:solidFill>
                  <a:prstClr val="black"/>
                </a:solidFill>
                <a:latin typeface="Arial" panose="020B0604020202020204" pitchFamily="34" charset="0"/>
                <a:ea typeface="微软雅黑" pitchFamily="34" charset="-122"/>
                <a:cs typeface="Arial" panose="020B0604020202020204" pitchFamily="34" charset="0"/>
              </a:rPr>
              <a:t>The low-temperature discharge performance of Ni-MH batteries is mainly determined by anode materials—hydrogen storage alloy.</a:t>
            </a:r>
          </a:p>
          <a:p>
            <a:pPr marL="285750" indent="-285750" algn="just">
              <a:buFont typeface="Wingdings" panose="05000000000000000000" pitchFamily="2" charset="2"/>
              <a:buChar char="u"/>
            </a:pPr>
            <a:r>
              <a:rPr lang="en-US" altLang="zh-CN" sz="1600" dirty="0">
                <a:solidFill>
                  <a:prstClr val="black"/>
                </a:solidFill>
                <a:latin typeface="Arial" panose="020B0604020202020204" pitchFamily="34" charset="0"/>
                <a:ea typeface="微软雅黑" pitchFamily="34" charset="-122"/>
                <a:cs typeface="Arial" panose="020B0604020202020204" pitchFamily="34" charset="0"/>
              </a:rPr>
              <a:t>Conventional AB5-type alloy has poor low-temperature discharge performance. Although hydrogen absorption and discharge platforms could be lifted up to meet the requirements for low-temperature discharge, while the higher platforms could bring other negative problems at high temperature and not be able to meet broad operating temperature demand. </a:t>
            </a:r>
          </a:p>
          <a:p>
            <a:pPr marL="285750" indent="-285750" algn="just">
              <a:buFont typeface="Wingdings" panose="05000000000000000000" pitchFamily="2" charset="2"/>
              <a:buChar char="u"/>
            </a:pPr>
            <a:r>
              <a:rPr lang="en-US" altLang="zh-CN" sz="1600" dirty="0">
                <a:solidFill>
                  <a:prstClr val="black"/>
                </a:solidFill>
                <a:latin typeface="Arial" panose="020B0604020202020204" pitchFamily="34" charset="0"/>
                <a:ea typeface="微软雅黑" pitchFamily="34" charset="-122"/>
                <a:cs typeface="Arial" panose="020B0604020202020204" pitchFamily="34" charset="0"/>
              </a:rPr>
              <a:t>Compared to AB5-type rare earth alloy, A2B7 alloy has the greater hydrogen storage capacity, better hydrogen storage kinetics and better adaptability to temperature which means it could work at -40~60ºC. A2B7-type alloy is the key R&amp;D material for broad-operating-temperature Ni-MH battery.</a:t>
            </a:r>
            <a:endParaRPr lang="zh-CN" altLang="en-US" dirty="0">
              <a:solidFill>
                <a:prstClr val="black"/>
              </a:solidFill>
              <a:latin typeface="微软雅黑" pitchFamily="34" charset="-122"/>
              <a:ea typeface="微软雅黑" pitchFamily="34" charset="-122"/>
              <a:cs typeface="Times New Roman" panose="02020603050405020304" pitchFamily="18" charset="0"/>
            </a:endParaRPr>
          </a:p>
        </p:txBody>
      </p:sp>
      <p:sp>
        <p:nvSpPr>
          <p:cNvPr id="2" name="标题 1">
            <a:extLst>
              <a:ext uri="{FF2B5EF4-FFF2-40B4-BE49-F238E27FC236}">
                <a16:creationId xmlns:a16="http://schemas.microsoft.com/office/drawing/2014/main" id="{AE8E32E0-F32E-B69F-EF76-EACD70E8E7D3}"/>
              </a:ext>
            </a:extLst>
          </p:cNvPr>
          <p:cNvSpPr txBox="1">
            <a:spLocks/>
          </p:cNvSpPr>
          <p:nvPr/>
        </p:nvSpPr>
        <p:spPr>
          <a:xfrm>
            <a:off x="455305" y="204701"/>
            <a:ext cx="761293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3.3 Vehicle-mounted Backup Battery Market</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982656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p:cNvSpPr/>
          <p:nvPr/>
        </p:nvSpPr>
        <p:spPr>
          <a:xfrm>
            <a:off x="1784272" y="3771591"/>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cxnSp>
        <p:nvCxnSpPr>
          <p:cNvPr id="42" name="直接连接符 41"/>
          <p:cNvCxnSpPr/>
          <p:nvPr>
            <p:custDataLst>
              <p:tags r:id="rId1"/>
            </p:custDataLst>
          </p:nvPr>
        </p:nvCxnSpPr>
        <p:spPr>
          <a:xfrm flipV="1">
            <a:off x="2097787" y="3521291"/>
            <a:ext cx="1213485" cy="403225"/>
          </a:xfrm>
          <a:prstGeom prst="line">
            <a:avLst/>
          </a:prstGeom>
          <a:noFill/>
          <a:ln w="3175" cap="flat" cmpd="sng" algn="ctr">
            <a:solidFill>
              <a:srgbClr val="000000"/>
            </a:solidFill>
            <a:prstDash val="sysDot"/>
            <a:round/>
          </a:ln>
          <a:effectLst/>
        </p:spPr>
      </p:cxnSp>
      <p:cxnSp>
        <p:nvCxnSpPr>
          <p:cNvPr id="43" name="直接连接符 42"/>
          <p:cNvCxnSpPr/>
          <p:nvPr>
            <p:custDataLst>
              <p:tags r:id="rId2"/>
            </p:custDataLst>
          </p:nvPr>
        </p:nvCxnSpPr>
        <p:spPr>
          <a:xfrm flipV="1">
            <a:off x="3311315" y="3292901"/>
            <a:ext cx="1671665" cy="228075"/>
          </a:xfrm>
          <a:prstGeom prst="line">
            <a:avLst/>
          </a:prstGeom>
          <a:noFill/>
          <a:ln w="3175" cap="flat" cmpd="sng" algn="ctr">
            <a:solidFill>
              <a:srgbClr val="000000"/>
            </a:solidFill>
            <a:prstDash val="sysDot"/>
            <a:miter lim="800000"/>
          </a:ln>
          <a:effectLst/>
        </p:spPr>
      </p:cxnSp>
      <p:cxnSp>
        <p:nvCxnSpPr>
          <p:cNvPr id="44" name="直接连接符 43"/>
          <p:cNvCxnSpPr/>
          <p:nvPr>
            <p:custDataLst>
              <p:tags r:id="rId3"/>
            </p:custDataLst>
          </p:nvPr>
        </p:nvCxnSpPr>
        <p:spPr>
          <a:xfrm flipV="1">
            <a:off x="4982979" y="2702704"/>
            <a:ext cx="1401445" cy="568960"/>
          </a:xfrm>
          <a:prstGeom prst="line">
            <a:avLst/>
          </a:prstGeom>
          <a:noFill/>
          <a:ln w="3175" cap="flat" cmpd="sng" algn="ctr">
            <a:solidFill>
              <a:srgbClr val="000000"/>
            </a:solidFill>
            <a:prstDash val="sysDot"/>
            <a:miter lim="800000"/>
          </a:ln>
          <a:effectLst/>
        </p:spPr>
      </p:cxnSp>
      <p:sp>
        <p:nvSpPr>
          <p:cNvPr id="45" name="椭圆 44"/>
          <p:cNvSpPr>
            <a:spLocks noChangeAspect="1"/>
          </p:cNvSpPr>
          <p:nvPr>
            <p:custDataLst>
              <p:tags r:id="rId4"/>
            </p:custDataLst>
          </p:nvPr>
        </p:nvSpPr>
        <p:spPr>
          <a:xfrm>
            <a:off x="1857932" y="3850966"/>
            <a:ext cx="120015" cy="120015"/>
          </a:xfrm>
          <a:prstGeom prst="ellipse">
            <a:avLst/>
          </a:prstGeom>
          <a:solidFill>
            <a:srgbClr val="4472C4">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 name="圆角矩形 76"/>
          <p:cNvSpPr/>
          <p:nvPr>
            <p:custDataLst>
              <p:tags r:id="rId5"/>
            </p:custDataLst>
          </p:nvPr>
        </p:nvSpPr>
        <p:spPr>
          <a:xfrm>
            <a:off x="268942" y="4031498"/>
            <a:ext cx="2628900" cy="684530"/>
          </a:xfrm>
          <a:prstGeom prst="roundRect">
            <a:avLst/>
          </a:prstGeom>
          <a:solidFill>
            <a:srgbClr val="4472C4">
              <a:lumMod val="75000"/>
            </a:srgbClr>
          </a:solidFill>
          <a:ln w="12700" cap="flat" cmpd="sng" algn="ctr">
            <a:solidFill>
              <a:sysClr val="window" lastClr="FFFFFF">
                <a:lumMod val="50000"/>
              </a:sysClr>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In November 2021, “hydrogen” was written into many government documents.</a:t>
            </a:r>
            <a:endParaRPr kumimoji="0" lang="zh-CN" altLang="en-US"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cxnSp>
        <p:nvCxnSpPr>
          <p:cNvPr id="47" name="直接连接符 46"/>
          <p:cNvCxnSpPr/>
          <p:nvPr>
            <p:custDataLst>
              <p:tags r:id="rId6"/>
            </p:custDataLst>
          </p:nvPr>
        </p:nvCxnSpPr>
        <p:spPr>
          <a:xfrm flipV="1">
            <a:off x="6554707" y="2643776"/>
            <a:ext cx="1630045" cy="30480"/>
          </a:xfrm>
          <a:prstGeom prst="line">
            <a:avLst/>
          </a:prstGeom>
          <a:noFill/>
          <a:ln w="3175" cap="flat" cmpd="sng" algn="ctr">
            <a:solidFill>
              <a:srgbClr val="000000"/>
            </a:solidFill>
            <a:prstDash val="sysDot"/>
            <a:miter lim="800000"/>
          </a:ln>
          <a:effectLst/>
        </p:spPr>
      </p:cxnSp>
      <p:cxnSp>
        <p:nvCxnSpPr>
          <p:cNvPr id="48" name="直接连接符 47"/>
          <p:cNvCxnSpPr>
            <a:cxnSpLocks/>
          </p:cNvCxnSpPr>
          <p:nvPr>
            <p:custDataLst>
              <p:tags r:id="rId7"/>
            </p:custDataLst>
          </p:nvPr>
        </p:nvCxnSpPr>
        <p:spPr>
          <a:xfrm flipV="1">
            <a:off x="8346597" y="2117275"/>
            <a:ext cx="1335405" cy="499745"/>
          </a:xfrm>
          <a:prstGeom prst="line">
            <a:avLst/>
          </a:prstGeom>
          <a:noFill/>
          <a:ln w="3175" cap="flat" cmpd="sng" algn="ctr">
            <a:solidFill>
              <a:srgbClr val="000000"/>
            </a:solidFill>
            <a:prstDash val="sysDot"/>
            <a:miter lim="800000"/>
          </a:ln>
          <a:effectLst/>
        </p:spPr>
      </p:cxnSp>
      <p:sp>
        <p:nvSpPr>
          <p:cNvPr id="49" name="圆角矩形 80"/>
          <p:cNvSpPr/>
          <p:nvPr>
            <p:custDataLst>
              <p:tags r:id="rId8"/>
            </p:custDataLst>
          </p:nvPr>
        </p:nvSpPr>
        <p:spPr>
          <a:xfrm>
            <a:off x="6444297" y="887379"/>
            <a:ext cx="2560469" cy="814804"/>
          </a:xfrm>
          <a:prstGeom prst="roundRect">
            <a:avLst/>
          </a:prstGeom>
          <a:solidFill>
            <a:srgbClr val="70AD47">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In March 2022, the 14</a:t>
            </a:r>
            <a:r>
              <a:rPr kumimoji="0" lang="en-US" altLang="zh-CN" sz="1200" i="0" u="none" strike="noStrike" kern="0" cap="none" spc="0" normalizeH="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th</a:t>
            </a: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 Five-Year Plan for New Energy Storage Development and Implementation was issued officially. </a:t>
            </a:r>
            <a:endParaRPr kumimoji="0" lang="zh-CN" altLang="en-US"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0" name="圆角矩形 82"/>
          <p:cNvSpPr/>
          <p:nvPr>
            <p:custDataLst>
              <p:tags r:id="rId9"/>
            </p:custDataLst>
          </p:nvPr>
        </p:nvSpPr>
        <p:spPr>
          <a:xfrm>
            <a:off x="6868675" y="2858065"/>
            <a:ext cx="2846571" cy="621746"/>
          </a:xfrm>
          <a:prstGeom prst="roundRect">
            <a:avLst/>
          </a:prstGeom>
          <a:solidFill>
            <a:srgbClr val="ED7D31"/>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In March 2022, the Medium-Long Term Plan on Hydrogen Energy Industry Development (2021-2035) was released.</a:t>
            </a:r>
            <a:endParaRPr kumimoji="0" lang="zh-CN" altLang="en-US"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1" name="圆角矩形 84"/>
          <p:cNvSpPr/>
          <p:nvPr>
            <p:custDataLst>
              <p:tags r:id="rId10"/>
            </p:custDataLst>
          </p:nvPr>
        </p:nvSpPr>
        <p:spPr>
          <a:xfrm>
            <a:off x="9392772" y="962807"/>
            <a:ext cx="2734722" cy="671680"/>
          </a:xfrm>
          <a:prstGeom prst="roundRect">
            <a:avLst/>
          </a:prstGeom>
          <a:solidFill>
            <a:srgbClr val="ED7D31">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In April 2022, the 14</a:t>
            </a:r>
            <a:r>
              <a:rPr kumimoji="0" lang="en-US" altLang="zh-CN" sz="1200" i="0" u="none" strike="noStrike" kern="0" cap="none" spc="0" normalizeH="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th</a:t>
            </a: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 Five-Year Plan for Technological Innovation in Energy Field was issued.</a:t>
            </a:r>
            <a:endParaRPr kumimoji="0" lang="zh-CN" altLang="en-US"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2" name="圆角矩形 97"/>
          <p:cNvSpPr/>
          <p:nvPr>
            <p:custDataLst>
              <p:tags r:id="rId11"/>
            </p:custDataLst>
          </p:nvPr>
        </p:nvSpPr>
        <p:spPr>
          <a:xfrm>
            <a:off x="1358153" y="929942"/>
            <a:ext cx="3768202" cy="983018"/>
          </a:xfrm>
          <a:prstGeom prst="roundRect">
            <a:avLst/>
          </a:prstGeom>
          <a:solidFill>
            <a:srgbClr val="4472C4"/>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In November 2021, the National Development &amp; Reform Commission and the National Energy Administration issued new polices for low-carbon transformation, promoting hydrogen energy applications by a number of measures.</a:t>
            </a:r>
            <a:endParaRPr kumimoji="0" lang="zh-CN" altLang="en-US"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3" name="圆角矩形 100"/>
          <p:cNvSpPr/>
          <p:nvPr>
            <p:custDataLst>
              <p:tags r:id="rId12"/>
            </p:custDataLst>
          </p:nvPr>
        </p:nvSpPr>
        <p:spPr>
          <a:xfrm>
            <a:off x="3934706" y="3486352"/>
            <a:ext cx="2414409" cy="786483"/>
          </a:xfrm>
          <a:prstGeom prst="roundRect">
            <a:avLst/>
          </a:prstGeom>
          <a:solidFill>
            <a:srgbClr val="70AD47">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rPr>
              <a:t>In December 2021, the Notice on Launching Demonstration Work of A New Batch of Fuel-cell Vehicles was issued.</a:t>
            </a:r>
            <a:endParaRPr kumimoji="0" lang="zh-CN" altLang="en-US" sz="1200" i="0" u="none" strike="noStrike" kern="0" cap="none" spc="0" normalizeH="0" baseline="0" noProof="0" dirty="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54" name="文本框 53"/>
          <p:cNvSpPr txBox="1"/>
          <p:nvPr/>
        </p:nvSpPr>
        <p:spPr>
          <a:xfrm>
            <a:off x="0" y="4694960"/>
            <a:ext cx="3738282" cy="830997"/>
          </a:xfrm>
          <a:prstGeom prst="rect">
            <a:avLst/>
          </a:prstGeom>
          <a:noFill/>
        </p:spPr>
        <p:txBody>
          <a:bodyPr wrap="square" rtlCol="0">
            <a:spAutoFit/>
          </a:bodyPr>
          <a:lstStyle/>
          <a:p>
            <a:pPr marL="285750" indent="-285750">
              <a:buFont typeface="Arial" panose="020B0604020202020204" pitchFamily="34" charset="0"/>
              <a:buChar char="•"/>
            </a:pPr>
            <a:r>
              <a:rPr lang="zh-CN" altLang="en-US"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14th Five-Year Plan for Promoting Clean Production</a:t>
            </a:r>
            <a:r>
              <a:rPr lang="zh-CN" altLang="en-US"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p>
          <a:p>
            <a:pPr marL="285750" indent="-285750">
              <a:buFont typeface="Arial" panose="020B0604020202020204" pitchFamily="34" charset="0"/>
              <a:buChar char="•"/>
            </a:pPr>
            <a:r>
              <a:rPr lang="zh-CN" altLang="en-US"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14th Five-Year for Green Industrial Development</a:t>
            </a:r>
            <a:r>
              <a:rPr lang="zh-CN" altLang="en-US" sz="1200" b="1" dirty="0">
                <a:solidFill>
                  <a:prstClr val="black"/>
                </a:solidFill>
                <a:latin typeface="Arial" panose="020B0604020202020204" pitchFamily="34" charset="0"/>
                <a:ea typeface="微软雅黑" panose="020B0503020204020204" pitchFamily="34" charset="-122"/>
                <a:cs typeface="Arial" panose="020B0604020202020204" pitchFamily="34" charset="0"/>
                <a:sym typeface="+mn-ea"/>
              </a:rPr>
              <a:t>》</a:t>
            </a:r>
          </a:p>
        </p:txBody>
      </p:sp>
      <p:sp>
        <p:nvSpPr>
          <p:cNvPr id="55" name="椭圆 54"/>
          <p:cNvSpPr/>
          <p:nvPr/>
        </p:nvSpPr>
        <p:spPr>
          <a:xfrm>
            <a:off x="3186430" y="338125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椭圆 55"/>
          <p:cNvSpPr>
            <a:spLocks noChangeAspect="1"/>
          </p:cNvSpPr>
          <p:nvPr>
            <p:custDataLst>
              <p:tags r:id="rId13"/>
            </p:custDataLst>
          </p:nvPr>
        </p:nvSpPr>
        <p:spPr>
          <a:xfrm>
            <a:off x="3260090" y="3460632"/>
            <a:ext cx="120015" cy="120015"/>
          </a:xfrm>
          <a:prstGeom prst="ellipse">
            <a:avLst/>
          </a:prstGeom>
          <a:solidFill>
            <a:srgbClr val="4472C4"/>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 name="文本框 56"/>
          <p:cNvSpPr txBox="1"/>
          <p:nvPr/>
        </p:nvSpPr>
        <p:spPr>
          <a:xfrm>
            <a:off x="1028701" y="1942111"/>
            <a:ext cx="4569594"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Promote </a:t>
            </a:r>
            <a:r>
              <a:rPr lang="en-US" altLang="zh-CN" sz="1200" b="1" dirty="0">
                <a:solidFill>
                  <a:srgbClr val="4472C4"/>
                </a:solidFill>
                <a:latin typeface="Arial" panose="020B0604020202020204" pitchFamily="34" charset="0"/>
                <a:ea typeface="微软雅黑" panose="020B0503020204020204" pitchFamily="34" charset="-122"/>
                <a:cs typeface="Arial" panose="020B0604020202020204" pitchFamily="34" charset="0"/>
              </a:rPr>
              <a:t>clean-energy transportation means </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like hydrogen energy, and perfect hydrogen fueling station layout and service facilities.</a:t>
            </a:r>
          </a:p>
          <a:p>
            <a:pPr marL="285750" indent="-285750">
              <a:buFont typeface="Arial" panose="020B0604020202020204" pitchFamily="34" charset="0"/>
              <a:buChar char="•"/>
            </a:pP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Speed up studying, formulating and revising </a:t>
            </a:r>
            <a:r>
              <a:rPr lang="en-US" altLang="zh-CN" sz="1200" b="1" dirty="0">
                <a:solidFill>
                  <a:srgbClr val="4472C4"/>
                </a:solidFill>
                <a:latin typeface="Arial" panose="020B0604020202020204" pitchFamily="34" charset="0"/>
                <a:ea typeface="微软雅黑" panose="020B0503020204020204" pitchFamily="34" charset="-122"/>
                <a:cs typeface="Arial" panose="020B0604020202020204" pitchFamily="34" charset="0"/>
              </a:rPr>
              <a:t>technology and safety standards in hydrogen energy</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and other fields.</a:t>
            </a:r>
            <a:endParaRPr lang="zh-CN" altLang="en-US" sz="1200" b="1" dirty="0">
              <a:solidFill>
                <a:srgbClr val="4472C4"/>
              </a:solidFill>
              <a:latin typeface="Arial" panose="020B0604020202020204" pitchFamily="34" charset="0"/>
              <a:ea typeface="微软雅黑" panose="020B0503020204020204" pitchFamily="34" charset="-122"/>
              <a:cs typeface="Arial" panose="020B0604020202020204" pitchFamily="34" charset="0"/>
            </a:endParaRPr>
          </a:p>
        </p:txBody>
      </p:sp>
      <p:sp>
        <p:nvSpPr>
          <p:cNvPr id="58" name="椭圆 57"/>
          <p:cNvSpPr/>
          <p:nvPr/>
        </p:nvSpPr>
        <p:spPr>
          <a:xfrm>
            <a:off x="4859655" y="314884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椭圆 58"/>
          <p:cNvSpPr>
            <a:spLocks noChangeAspect="1"/>
          </p:cNvSpPr>
          <p:nvPr>
            <p:custDataLst>
              <p:tags r:id="rId14"/>
            </p:custDataLst>
          </p:nvPr>
        </p:nvSpPr>
        <p:spPr>
          <a:xfrm>
            <a:off x="4932680" y="3228857"/>
            <a:ext cx="120015" cy="120015"/>
          </a:xfrm>
          <a:prstGeom prst="ellipse">
            <a:avLst/>
          </a:prstGeom>
          <a:solidFill>
            <a:srgbClr val="70AD47">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 name="文本框 59"/>
          <p:cNvSpPr txBox="1"/>
          <p:nvPr/>
        </p:nvSpPr>
        <p:spPr>
          <a:xfrm>
            <a:off x="6449060" y="3823217"/>
            <a:ext cx="3105150" cy="268605"/>
          </a:xfrm>
          <a:prstGeom prst="rect">
            <a:avLst/>
          </a:prstGeom>
          <a:noFill/>
        </p:spPr>
        <p:txBody>
          <a:bodyPr wrap="square" rtlCol="0">
            <a:noAutofit/>
          </a:bodyPr>
          <a:lstStyle/>
          <a:p>
            <a:endParaRPr lang="zh-CN" altLang="en-US">
              <a:solidFill>
                <a:prstClr val="black"/>
              </a:solidFill>
              <a:latin typeface="等线" panose="020F0502020204030204"/>
              <a:ea typeface="等线" panose="02010600030101010101" pitchFamily="2" charset="-122"/>
            </a:endParaRPr>
          </a:p>
        </p:txBody>
      </p:sp>
      <p:sp>
        <p:nvSpPr>
          <p:cNvPr id="61" name="文本框 60"/>
          <p:cNvSpPr txBox="1"/>
          <p:nvPr/>
        </p:nvSpPr>
        <p:spPr>
          <a:xfrm>
            <a:off x="3257214" y="4254308"/>
            <a:ext cx="3738281" cy="1015663"/>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Establish a </a:t>
            </a:r>
            <a:r>
              <a:rPr lang="en-US" altLang="zh-CN" sz="1200" b="1" dirty="0">
                <a:solidFill>
                  <a:schemeClr val="accent3">
                    <a:lumMod val="50000"/>
                  </a:schemeClr>
                </a:solidFill>
                <a:latin typeface="Arial" panose="020B0604020202020204" pitchFamily="34" charset="0"/>
                <a:ea typeface="微软雅黑" panose="020B0503020204020204" pitchFamily="34" charset="-122"/>
                <a:cs typeface="Arial" panose="020B0604020202020204" pitchFamily="34" charset="0"/>
              </a:rPr>
              <a:t>sound coordination mechanism for demonstration and application</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accelerate forming advanced experience that can be popularized for fuel-cell vehicle development.</a:t>
            </a:r>
            <a:endParaRPr lang="zh-CN" altLang="en-US" sz="12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椭圆 61"/>
          <p:cNvSpPr/>
          <p:nvPr/>
        </p:nvSpPr>
        <p:spPr>
          <a:xfrm>
            <a:off x="6313805" y="2569092"/>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 name="椭圆 62"/>
          <p:cNvSpPr>
            <a:spLocks noChangeAspect="1"/>
          </p:cNvSpPr>
          <p:nvPr>
            <p:custDataLst>
              <p:tags r:id="rId15"/>
            </p:custDataLst>
          </p:nvPr>
        </p:nvSpPr>
        <p:spPr>
          <a:xfrm>
            <a:off x="6384290" y="2644022"/>
            <a:ext cx="120015" cy="120015"/>
          </a:xfrm>
          <a:prstGeom prst="ellipse">
            <a:avLst/>
          </a:prstGeom>
          <a:solidFill>
            <a:srgbClr val="70AD47">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 name="文本框 63"/>
          <p:cNvSpPr txBox="1"/>
          <p:nvPr/>
        </p:nvSpPr>
        <p:spPr>
          <a:xfrm>
            <a:off x="5641183" y="1715552"/>
            <a:ext cx="3879372"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solidFill>
                  <a:srgbClr val="A9D18E"/>
                </a:solidFill>
                <a:latin typeface="Arial" panose="020B0604020202020204" pitchFamily="34" charset="0"/>
                <a:ea typeface="微软雅黑" panose="020B0503020204020204" pitchFamily="34" charset="-122"/>
                <a:cs typeface="Arial" panose="020B0604020202020204" pitchFamily="34" charset="0"/>
              </a:rPr>
              <a:t>New energy storage</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 sees transformation from initial commercialization to </a:t>
            </a:r>
            <a:r>
              <a:rPr lang="en-US" altLang="zh-CN" sz="1200" b="1" dirty="0">
                <a:solidFill>
                  <a:srgbClr val="A9D18E"/>
                </a:solidFill>
                <a:latin typeface="Arial" panose="020B0604020202020204" pitchFamily="34" charset="0"/>
                <a:ea typeface="微软雅黑" panose="020B0503020204020204" pitchFamily="34" charset="-122"/>
                <a:cs typeface="Arial" panose="020B0604020202020204" pitchFamily="34" charset="0"/>
              </a:rPr>
              <a:t>large-scale development </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and has conditions to realize </a:t>
            </a:r>
            <a:r>
              <a:rPr lang="en-US" altLang="zh-CN" sz="1200" b="1" dirty="0">
                <a:solidFill>
                  <a:srgbClr val="A9D18E"/>
                </a:solidFill>
                <a:latin typeface="Arial" panose="020B0604020202020204" pitchFamily="34" charset="0"/>
                <a:ea typeface="微软雅黑" panose="020B0503020204020204" pitchFamily="34" charset="-122"/>
                <a:cs typeface="Arial" panose="020B0604020202020204" pitchFamily="34" charset="0"/>
              </a:rPr>
              <a:t>large-scale commercial application</a:t>
            </a:r>
            <a:r>
              <a:rPr lang="en-US" altLang="zh-CN" sz="1200" b="1" dirty="0">
                <a:solidFill>
                  <a:prstClr val="black"/>
                </a:solidFill>
                <a:latin typeface="Arial" panose="020B0604020202020204" pitchFamily="34" charset="0"/>
                <a:ea typeface="微软雅黑" panose="020B0503020204020204" pitchFamily="34" charset="-122"/>
                <a:cs typeface="Arial" panose="020B0604020202020204" pitchFamily="34" charset="0"/>
              </a:rPr>
              <a:t>.</a:t>
            </a:r>
            <a:endParaRPr lang="zh-CN" altLang="en-US" sz="120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椭圆 64"/>
          <p:cNvSpPr/>
          <p:nvPr/>
        </p:nvSpPr>
        <p:spPr>
          <a:xfrm>
            <a:off x="8161655" y="2505592"/>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 name="椭圆 65"/>
          <p:cNvSpPr>
            <a:spLocks noChangeAspect="1"/>
          </p:cNvSpPr>
          <p:nvPr>
            <p:custDataLst>
              <p:tags r:id="rId16"/>
            </p:custDataLst>
          </p:nvPr>
        </p:nvSpPr>
        <p:spPr>
          <a:xfrm>
            <a:off x="8234680" y="2576077"/>
            <a:ext cx="120015" cy="120015"/>
          </a:xfrm>
          <a:prstGeom prst="ellipse">
            <a:avLst/>
          </a:prstGeom>
          <a:solidFill>
            <a:srgbClr val="ED7D31"/>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 name="文本框 66"/>
          <p:cNvSpPr txBox="1"/>
          <p:nvPr/>
        </p:nvSpPr>
        <p:spPr>
          <a:xfrm>
            <a:off x="6651464" y="3598074"/>
            <a:ext cx="3390265" cy="1015663"/>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latin typeface="Arial" panose="020B0604020202020204" pitchFamily="34" charset="0"/>
                <a:ea typeface="微软雅黑" panose="020B0503020204020204" pitchFamily="34" charset="-122"/>
                <a:cs typeface="Arial" panose="020B0604020202020204" pitchFamily="34" charset="0"/>
              </a:rPr>
              <a:t>Point out that hydrogen energy is </a:t>
            </a:r>
            <a:r>
              <a:rPr lang="en-US" altLang="zh-CN" sz="1200" b="1" dirty="0">
                <a:solidFill>
                  <a:srgbClr val="ED7D31"/>
                </a:solidFill>
                <a:latin typeface="Arial" panose="020B0604020202020204" pitchFamily="34" charset="0"/>
                <a:ea typeface="微软雅黑" panose="020B0503020204020204" pitchFamily="34" charset="-122"/>
                <a:cs typeface="Arial" panose="020B0604020202020204" pitchFamily="34" charset="0"/>
              </a:rPr>
              <a:t>an important part of the national energy system in the future</a:t>
            </a:r>
            <a:r>
              <a:rPr lang="en-US" altLang="zh-CN" sz="1200" b="1" dirty="0">
                <a:latin typeface="Arial" panose="020B0604020202020204" pitchFamily="34" charset="0"/>
                <a:ea typeface="微软雅黑" panose="020B0503020204020204" pitchFamily="34" charset="-122"/>
                <a:cs typeface="Arial" panose="020B0604020202020204" pitchFamily="34" charset="0"/>
              </a:rPr>
              <a:t> and an </a:t>
            </a:r>
            <a:r>
              <a:rPr lang="en-US" altLang="zh-CN" sz="1200" b="1" dirty="0">
                <a:solidFill>
                  <a:srgbClr val="ED7D31"/>
                </a:solidFill>
                <a:latin typeface="Arial" panose="020B0604020202020204" pitchFamily="34" charset="0"/>
                <a:ea typeface="微软雅黑" panose="020B0503020204020204" pitchFamily="34" charset="-122"/>
                <a:cs typeface="Arial" panose="020B0604020202020204" pitchFamily="34" charset="0"/>
              </a:rPr>
              <a:t>important carrier</a:t>
            </a:r>
            <a:r>
              <a:rPr lang="en-US" altLang="zh-CN" sz="1200" b="1" dirty="0">
                <a:latin typeface="Arial" panose="020B0604020202020204" pitchFamily="34" charset="0"/>
                <a:ea typeface="微软雅黑" panose="020B0503020204020204" pitchFamily="34" charset="-122"/>
                <a:cs typeface="Arial" panose="020B0604020202020204" pitchFamily="34" charset="0"/>
              </a:rPr>
              <a:t> to realize green low-carbon transformation with energy terminal.</a:t>
            </a:r>
            <a:endParaRPr lang="zh-CN" altLang="en-US" sz="1600" b="1" dirty="0">
              <a:solidFill>
                <a:srgbClr val="ED7D31"/>
              </a:solidFill>
              <a:latin typeface="微软雅黑" panose="020B0503020204020204" pitchFamily="34" charset="-122"/>
              <a:ea typeface="微软雅黑" panose="020B0503020204020204" pitchFamily="34" charset="-122"/>
            </a:endParaRPr>
          </a:p>
        </p:txBody>
      </p:sp>
      <p:sp>
        <p:nvSpPr>
          <p:cNvPr id="68" name="椭圆 67"/>
          <p:cNvSpPr/>
          <p:nvPr/>
        </p:nvSpPr>
        <p:spPr>
          <a:xfrm>
            <a:off x="9617075" y="1975367"/>
            <a:ext cx="266700" cy="279400"/>
          </a:xfrm>
          <a:prstGeom prst="ellipse">
            <a:avLst/>
          </a:prstGeom>
          <a:solidFill>
            <a:sysClr val="window" lastClr="FFFFFF"/>
          </a:solidFill>
          <a:ln w="381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 name="椭圆 68"/>
          <p:cNvSpPr>
            <a:spLocks noChangeAspect="1"/>
          </p:cNvSpPr>
          <p:nvPr>
            <p:custDataLst>
              <p:tags r:id="rId17"/>
            </p:custDataLst>
          </p:nvPr>
        </p:nvSpPr>
        <p:spPr>
          <a:xfrm>
            <a:off x="9690100" y="2055377"/>
            <a:ext cx="120015" cy="120015"/>
          </a:xfrm>
          <a:prstGeom prst="ellipse">
            <a:avLst/>
          </a:prstGeom>
          <a:solidFill>
            <a:srgbClr val="ED7D31">
              <a:lumMod val="75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 name="文本框 69"/>
          <p:cNvSpPr txBox="1"/>
          <p:nvPr/>
        </p:nvSpPr>
        <p:spPr>
          <a:xfrm>
            <a:off x="9697988" y="1857112"/>
            <a:ext cx="2429505" cy="1754326"/>
          </a:xfrm>
          <a:prstGeom prst="rect">
            <a:avLst/>
          </a:prstGeom>
          <a:noFill/>
        </p:spPr>
        <p:txBody>
          <a:bodyPr wrap="square" rtlCol="0">
            <a:spAutoFit/>
          </a:bodyPr>
          <a:lstStyle/>
          <a:p>
            <a:pPr marL="285750" indent="-285750">
              <a:buFont typeface="Arial" panose="020B0604020202020204" pitchFamily="34" charset="0"/>
              <a:buChar char="•"/>
            </a:pPr>
            <a:r>
              <a:rPr lang="en-US" altLang="zh-CN" sz="1200" b="1" dirty="0">
                <a:solidFill>
                  <a:srgbClr val="C55A11"/>
                </a:solidFill>
                <a:latin typeface="Arial" panose="020B0604020202020204" pitchFamily="34" charset="0"/>
                <a:ea typeface="微软雅黑" panose="020B0503020204020204" pitchFamily="34" charset="-122"/>
                <a:cs typeface="Arial" panose="020B0604020202020204" pitchFamily="34" charset="0"/>
              </a:rPr>
              <a:t>Technology iteration and upgrading of hydrogen energy and fuel cells continuously accelerate.</a:t>
            </a:r>
          </a:p>
          <a:p>
            <a:pPr marL="285750" indent="-285750">
              <a:buFont typeface="Arial" panose="020B0604020202020204" pitchFamily="34" charset="0"/>
              <a:buChar char="•"/>
            </a:pPr>
            <a:r>
              <a:rPr lang="en-US" altLang="zh-CN" sz="1200" b="1" dirty="0">
                <a:solidFill>
                  <a:srgbClr val="C55A11"/>
                </a:solidFill>
                <a:latin typeface="Arial" panose="020B0604020202020204" pitchFamily="34" charset="0"/>
                <a:ea typeface="微软雅黑" panose="020B0503020204020204" pitchFamily="34" charset="-122"/>
                <a:cs typeface="Arial" panose="020B0604020202020204" pitchFamily="34" charset="0"/>
              </a:rPr>
              <a:t> </a:t>
            </a:r>
            <a:r>
              <a:rPr lang="en-US" altLang="zh-CN" sz="1200" b="1" dirty="0">
                <a:latin typeface="Arial" panose="020B0604020202020204" pitchFamily="34" charset="0"/>
                <a:ea typeface="微软雅黑" panose="020B0503020204020204" pitchFamily="34" charset="-122"/>
                <a:cs typeface="Arial" panose="020B0604020202020204" pitchFamily="34" charset="0"/>
              </a:rPr>
              <a:t>Develop </a:t>
            </a:r>
            <a:r>
              <a:rPr lang="en-US" altLang="zh-CN" sz="1200" b="1" dirty="0">
                <a:solidFill>
                  <a:srgbClr val="C55A11"/>
                </a:solidFill>
                <a:latin typeface="Arial" panose="020B0604020202020204" pitchFamily="34" charset="0"/>
                <a:ea typeface="微软雅黑" panose="020B0503020204020204" pitchFamily="34" charset="-122"/>
                <a:cs typeface="Arial" panose="020B0604020202020204" pitchFamily="34" charset="0"/>
              </a:rPr>
              <a:t>key technologies </a:t>
            </a:r>
            <a:r>
              <a:rPr lang="en-US" altLang="zh-CN" sz="1200" b="1" dirty="0">
                <a:latin typeface="Arial" panose="020B0604020202020204" pitchFamily="34" charset="0"/>
                <a:ea typeface="微软雅黑" panose="020B0503020204020204" pitchFamily="34" charset="-122"/>
                <a:cs typeface="Arial" panose="020B0604020202020204" pitchFamily="34" charset="0"/>
              </a:rPr>
              <a:t>for high-efficiency hydrogen preparation and </a:t>
            </a:r>
            <a:r>
              <a:rPr lang="en-US" altLang="zh-CN" sz="1200" b="1" dirty="0">
                <a:solidFill>
                  <a:srgbClr val="C55A11"/>
                </a:solidFill>
                <a:latin typeface="Arial" panose="020B0604020202020204" pitchFamily="34" charset="0"/>
                <a:ea typeface="微软雅黑" panose="020B0503020204020204" pitchFamily="34" charset="-122"/>
                <a:cs typeface="Arial" panose="020B0604020202020204" pitchFamily="34" charset="0"/>
              </a:rPr>
              <a:t>storage &amp; transportation as well as fuel cells.</a:t>
            </a:r>
            <a:endParaRPr lang="zh-CN" altLang="en-US" sz="1400" dirty="0">
              <a:solidFill>
                <a:prstClr val="black"/>
              </a:solidFill>
              <a:latin typeface="等线" panose="020F0502020204030204"/>
              <a:ea typeface="等线" panose="02010600030101010101" pitchFamily="2" charset="-122"/>
            </a:endParaRPr>
          </a:p>
        </p:txBody>
      </p:sp>
      <p:sp>
        <p:nvSpPr>
          <p:cNvPr id="71" name="矩形 70"/>
          <p:cNvSpPr/>
          <p:nvPr/>
        </p:nvSpPr>
        <p:spPr>
          <a:xfrm>
            <a:off x="268942" y="5508042"/>
            <a:ext cx="11858552" cy="646331"/>
          </a:xfrm>
          <a:prstGeom prst="rect">
            <a:avLst/>
          </a:prstGeom>
          <a:solidFill>
            <a:schemeClr val="bg1">
              <a:lumMod val="95000"/>
            </a:schemeClr>
          </a:solidFill>
          <a:ln w="28575">
            <a:noFill/>
          </a:ln>
        </p:spPr>
        <p:txBody>
          <a:bodyPr wrap="square" rtlCol="0" anchor="t">
            <a:spAutoFit/>
          </a:bodyPr>
          <a:lstStyle/>
          <a:p>
            <a:pPr marL="342900" marR="0" lvl="0" indent="-342900" defTabSz="427990" eaLnBrk="1" fontAlgn="auto" latinLnBrk="0" hangingPunct="1">
              <a:lnSpc>
                <a:spcPct val="100000"/>
              </a:lnSpc>
              <a:spcBef>
                <a:spcPts val="0"/>
              </a:spcBef>
              <a:spcAft>
                <a:spcPts val="0"/>
              </a:spcAft>
              <a:buClrTx/>
              <a:buSzTx/>
              <a:buFont typeface="Wingdings" panose="05000000000000000000" pitchFamily="2" charset="2"/>
              <a:buChar char="u"/>
              <a:tabLst/>
              <a:defRPr/>
            </a:pPr>
            <a:r>
              <a:rPr lang="en-US" altLang="zh-CN" b="1" kern="0" dirty="0">
                <a:latin typeface="Arial" panose="020B0604020202020204" pitchFamily="34" charset="0"/>
                <a:ea typeface="微软雅黑" panose="020B0503020204020204" charset="-122"/>
                <a:cs typeface="Arial" panose="020B0604020202020204" pitchFamily="34" charset="0"/>
                <a:sym typeface="+mn-ea"/>
              </a:rPr>
              <a:t>Solid-state hydrogen storage is</a:t>
            </a:r>
            <a:r>
              <a:rPr lang="en-US" altLang="zh-CN" b="1" kern="0" dirty="0">
                <a:solidFill>
                  <a:srgbClr val="C00000"/>
                </a:solidFill>
                <a:latin typeface="Arial" panose="020B0604020202020204" pitchFamily="34" charset="0"/>
                <a:ea typeface="微软雅黑" panose="020B0503020204020204" charset="-122"/>
                <a:cs typeface="Arial" panose="020B0604020202020204" pitchFamily="34" charset="0"/>
                <a:sym typeface="+mn-ea"/>
              </a:rPr>
              <a:t> one of the most promising applications of hydrogen energy, having advantages of moderate storage conditions, high safety and high storage density. </a:t>
            </a:r>
            <a:endParaRPr kumimoji="0" lang="zh-CN" altLang="en-US" b="1" i="0" u="none" strike="noStrike" kern="0" cap="none" spc="0" normalizeH="0" baseline="0" noProof="0" dirty="0">
              <a:ln>
                <a:noFill/>
              </a:ln>
              <a:solidFill>
                <a:srgbClr val="C00000"/>
              </a:solidFill>
              <a:effectLst/>
              <a:uLnTx/>
              <a:uFillTx/>
              <a:latin typeface="Arial" panose="020B0604020202020204" pitchFamily="34" charset="0"/>
              <a:ea typeface="微软雅黑" panose="020B0503020204020204" charset="-122"/>
              <a:cs typeface="Arial" panose="020B0604020202020204" pitchFamily="34" charset="0"/>
              <a:sym typeface="+mn-ea"/>
            </a:endParaRPr>
          </a:p>
        </p:txBody>
      </p:sp>
      <p:sp>
        <p:nvSpPr>
          <p:cNvPr id="2" name="标题 1">
            <a:extLst>
              <a:ext uri="{FF2B5EF4-FFF2-40B4-BE49-F238E27FC236}">
                <a16:creationId xmlns:a16="http://schemas.microsoft.com/office/drawing/2014/main" id="{A471C23C-A6CD-24A8-B8B1-78361EBBE71E}"/>
              </a:ext>
            </a:extLst>
          </p:cNvPr>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0596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7E4B67E7-66AF-436D-88B9-D437365D512E}"/>
              </a:ext>
            </a:extLst>
          </p:cNvPr>
          <p:cNvSpPr txBox="1"/>
          <p:nvPr/>
        </p:nvSpPr>
        <p:spPr>
          <a:xfrm>
            <a:off x="47506" y="4693476"/>
            <a:ext cx="11873312" cy="1538883"/>
          </a:xfrm>
          <a:prstGeom prst="rect">
            <a:avLst/>
          </a:prstGeom>
          <a:noFill/>
        </p:spPr>
        <p:txBody>
          <a:bodyPr wrap="square" rtlCol="0">
            <a:spAutoFit/>
          </a:bodyPr>
          <a:lstStyle/>
          <a:p>
            <a:pPr marL="285750" indent="285750">
              <a:buFont typeface="Wingdings" panose="05000000000000000000" pitchFamily="2" charset="2"/>
              <a:buChar char="u"/>
            </a:pPr>
            <a:r>
              <a:rPr lang="en-US" altLang="zh-CN" sz="1600" dirty="0">
                <a:latin typeface="Arial" panose="020B0604020202020204" pitchFamily="34" charset="0"/>
                <a:ea typeface="微软雅黑" pitchFamily="34" charset="-122"/>
                <a:cs typeface="Arial" panose="020B0604020202020204" pitchFamily="34" charset="0"/>
              </a:rPr>
              <a:t>Hydrogen energy industry will achieve rapid industrial development under the guidance of national policies and embrace enormous future potential of the market.</a:t>
            </a:r>
          </a:p>
          <a:p>
            <a:pPr marL="285750" indent="285750">
              <a:buFont typeface="Wingdings" panose="05000000000000000000" pitchFamily="2" charset="2"/>
              <a:buChar char="u"/>
            </a:pPr>
            <a:r>
              <a:rPr lang="en-US" altLang="zh-CN" sz="1600" dirty="0">
                <a:latin typeface="Arial" panose="020B0604020202020204" pitchFamily="34" charset="0"/>
                <a:ea typeface="微软雅黑" pitchFamily="34" charset="-122"/>
                <a:cs typeface="Arial" panose="020B0604020202020204" pitchFamily="34" charset="0"/>
              </a:rPr>
              <a:t>Technology and materials of hydrogen storage and transport are the bottleneck in the rapid and large-scale development of hydrogen energy industry. The market desperately demands high-capacity solid-state hydrogen storage materials and storage-transportation technology to support the storage and transportation system of hydrogen for the hydrogen industrial chain.</a:t>
            </a:r>
          </a:p>
          <a:p>
            <a:pPr marL="285750" indent="-285750">
              <a:buFont typeface="Wingdings" panose="05000000000000000000" pitchFamily="2" charset="2"/>
              <a:buChar char="Ø"/>
            </a:pPr>
            <a:endParaRPr lang="zh-CN" altLang="en-US" sz="1400" dirty="0">
              <a:latin typeface="Arial" panose="020B0604020202020204" pitchFamily="34" charset="0"/>
              <a:ea typeface="微软雅黑" pitchFamily="34" charset="-122"/>
              <a:cs typeface="Arial" panose="020B0604020202020204" pitchFamily="34" charset="0"/>
            </a:endParaRPr>
          </a:p>
        </p:txBody>
      </p:sp>
      <p:graphicFrame>
        <p:nvGraphicFramePr>
          <p:cNvPr id="12" name="表格 11">
            <a:extLst>
              <a:ext uri="{FF2B5EF4-FFF2-40B4-BE49-F238E27FC236}">
                <a16:creationId xmlns:a16="http://schemas.microsoft.com/office/drawing/2014/main" id="{0380D806-41BC-4A9A-B59A-420A69C268C9}"/>
              </a:ext>
            </a:extLst>
          </p:cNvPr>
          <p:cNvGraphicFramePr>
            <a:graphicFrameLocks noGrp="1"/>
          </p:cNvGraphicFramePr>
          <p:nvPr>
            <p:extLst>
              <p:ext uri="{D42A27DB-BD31-4B8C-83A1-F6EECF244321}">
                <p14:modId xmlns:p14="http://schemas.microsoft.com/office/powerpoint/2010/main" val="4161427238"/>
              </p:ext>
            </p:extLst>
          </p:nvPr>
        </p:nvGraphicFramePr>
        <p:xfrm>
          <a:off x="455305" y="893143"/>
          <a:ext cx="11202995" cy="3520553"/>
        </p:xfrm>
        <a:graphic>
          <a:graphicData uri="http://schemas.openxmlformats.org/drawingml/2006/table">
            <a:tbl>
              <a:tblPr firstRow="1" bandRow="1">
                <a:tableStyleId>{69CF1AB2-1976-4502-BF36-3FF5EA218861}</a:tableStyleId>
              </a:tblPr>
              <a:tblGrid>
                <a:gridCol w="1218482">
                  <a:extLst>
                    <a:ext uri="{9D8B030D-6E8A-4147-A177-3AD203B41FA5}">
                      <a16:colId xmlns:a16="http://schemas.microsoft.com/office/drawing/2014/main" val="20000"/>
                    </a:ext>
                  </a:extLst>
                </a:gridCol>
                <a:gridCol w="2459953">
                  <a:extLst>
                    <a:ext uri="{9D8B030D-6E8A-4147-A177-3AD203B41FA5}">
                      <a16:colId xmlns:a16="http://schemas.microsoft.com/office/drawing/2014/main" val="20001"/>
                    </a:ext>
                  </a:extLst>
                </a:gridCol>
                <a:gridCol w="1090872">
                  <a:extLst>
                    <a:ext uri="{9D8B030D-6E8A-4147-A177-3AD203B41FA5}">
                      <a16:colId xmlns:a16="http://schemas.microsoft.com/office/drawing/2014/main" val="20002"/>
                    </a:ext>
                  </a:extLst>
                </a:gridCol>
                <a:gridCol w="1796755">
                  <a:extLst>
                    <a:ext uri="{9D8B030D-6E8A-4147-A177-3AD203B41FA5}">
                      <a16:colId xmlns:a16="http://schemas.microsoft.com/office/drawing/2014/main" val="20003"/>
                    </a:ext>
                  </a:extLst>
                </a:gridCol>
                <a:gridCol w="2027750">
                  <a:extLst>
                    <a:ext uri="{9D8B030D-6E8A-4147-A177-3AD203B41FA5}">
                      <a16:colId xmlns:a16="http://schemas.microsoft.com/office/drawing/2014/main" val="20004"/>
                    </a:ext>
                  </a:extLst>
                </a:gridCol>
                <a:gridCol w="2609183">
                  <a:extLst>
                    <a:ext uri="{9D8B030D-6E8A-4147-A177-3AD203B41FA5}">
                      <a16:colId xmlns:a16="http://schemas.microsoft.com/office/drawing/2014/main" val="20005"/>
                    </a:ext>
                  </a:extLst>
                </a:gridCol>
              </a:tblGrid>
              <a:tr h="748173">
                <a:tc gridSpan="2">
                  <a:txBody>
                    <a:bodyPr/>
                    <a:lstStyle/>
                    <a:p>
                      <a:pPr algn="ctr"/>
                      <a:endPar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zh-CN" altLang="en-US" dirty="0"/>
                    </a:p>
                  </a:txBody>
                  <a:tcPr anchor="ctr"/>
                </a:tc>
                <a:tc>
                  <a:txBody>
                    <a:bodyPr/>
                    <a:lstStyle/>
                    <a:p>
                      <a:pPr marL="0" algn="ctr" defTabSz="685891" rtl="0" eaLnBrk="1" latinLnBrk="0" hangingPunct="1"/>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Current</a:t>
                      </a:r>
                      <a:endPar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685891" rtl="0" eaLnBrk="1" latinLnBrk="0" hangingPunct="1"/>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Near-term Target</a:t>
                      </a:r>
                    </a:p>
                    <a:p>
                      <a:pPr marL="0" algn="ctr" defTabSz="685891" rtl="0" eaLnBrk="1" latinLnBrk="0" hangingPunct="1"/>
                      <a:r>
                        <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rPr>
                        <a:t>（</a:t>
                      </a:r>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2020-2025</a:t>
                      </a:r>
                      <a:r>
                        <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685891"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Medium-term Target </a:t>
                      </a:r>
                    </a:p>
                    <a:p>
                      <a:pPr marL="0" marR="0" indent="0" algn="ctr" defTabSz="685891"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rPr>
                        <a:t>（</a:t>
                      </a:r>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2026-2035</a:t>
                      </a:r>
                      <a:r>
                        <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685891"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Long-term Target</a:t>
                      </a:r>
                    </a:p>
                    <a:p>
                      <a:pPr marL="0" marR="0" indent="0" algn="ctr" defTabSz="685891" rtl="0" eaLnBrk="1" fontAlgn="auto" latinLnBrk="0" hangingPunct="1">
                        <a:lnSpc>
                          <a:spcPct val="100000"/>
                        </a:lnSpc>
                        <a:spcBef>
                          <a:spcPts val="0"/>
                        </a:spcBef>
                        <a:spcAft>
                          <a:spcPts val="0"/>
                        </a:spcAft>
                        <a:buClrTx/>
                        <a:buSzTx/>
                        <a:buFontTx/>
                        <a:buNone/>
                        <a:tabLst/>
                        <a:defRPr/>
                      </a:pPr>
                      <a:r>
                        <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rPr>
                        <a:t>（</a:t>
                      </a:r>
                      <a:r>
                        <a:rPr lang="en-US" altLang="zh-CN" sz="1400" b="0" kern="1200" dirty="0">
                          <a:solidFill>
                            <a:schemeClr val="bg1"/>
                          </a:solidFill>
                          <a:latin typeface="Arial" panose="020B0604020202020204" pitchFamily="34" charset="0"/>
                          <a:ea typeface="微软雅黑" pitchFamily="34" charset="-122"/>
                          <a:cs typeface="Arial" panose="020B0604020202020204" pitchFamily="34" charset="0"/>
                        </a:rPr>
                        <a:t>2036-2050</a:t>
                      </a:r>
                      <a:r>
                        <a:rPr lang="zh-CN" altLang="en-US" sz="1400" b="0" kern="1200" dirty="0">
                          <a:solidFill>
                            <a:schemeClr val="bg1"/>
                          </a:solidFill>
                          <a:latin typeface="Arial" panose="020B0604020202020204" pitchFamily="34" charset="0"/>
                          <a:ea typeface="微软雅黑"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49810">
                <a:tc gridSpan="2">
                  <a:txBody>
                    <a:bodyPr/>
                    <a:lstStyle/>
                    <a:p>
                      <a:pPr algn="ctr"/>
                      <a:r>
                        <a:rPr lang="en-US" altLang="zh-CN" sz="1400" b="0" dirty="0">
                          <a:solidFill>
                            <a:schemeClr val="bg1"/>
                          </a:solidFill>
                          <a:latin typeface="Arial" panose="020B0604020202020204" pitchFamily="34" charset="0"/>
                          <a:ea typeface="微软雅黑" pitchFamily="34" charset="-122"/>
                          <a:cs typeface="Arial" panose="020B0604020202020204" pitchFamily="34" charset="0"/>
                        </a:rPr>
                        <a:t>Hydrogen Energy Proportion</a:t>
                      </a:r>
                      <a:r>
                        <a:rPr lang="zh-CN" altLang="en-US" sz="1400" b="0" dirty="0">
                          <a:solidFill>
                            <a:schemeClr val="bg1"/>
                          </a:solidFill>
                          <a:latin typeface="Arial" panose="020B0604020202020204" pitchFamily="34" charset="0"/>
                          <a:ea typeface="微软雅黑" pitchFamily="34" charset="-122"/>
                          <a:cs typeface="Arial" panose="020B0604020202020204" pitchFamily="34" charset="0"/>
                        </a:rPr>
                        <a:t>（</a:t>
                      </a:r>
                      <a:r>
                        <a:rPr lang="en-US" altLang="zh-CN" sz="1400" b="0" dirty="0">
                          <a:solidFill>
                            <a:schemeClr val="bg1"/>
                          </a:solidFill>
                          <a:latin typeface="Arial" panose="020B0604020202020204" pitchFamily="34" charset="0"/>
                          <a:ea typeface="微软雅黑" pitchFamily="34" charset="-122"/>
                          <a:cs typeface="Arial" panose="020B0604020202020204" pitchFamily="34" charset="0"/>
                        </a:rPr>
                        <a:t>%</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zh-CN" altLang="en-US" dirty="0"/>
                    </a:p>
                  </a:txBody>
                  <a:tcPr anchor="ct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2.7%</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4%</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5.9%</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810">
                <a:tc gridSpan="2">
                  <a:txBody>
                    <a:bodyPr/>
                    <a:lstStyle/>
                    <a:p>
                      <a:pPr algn="ct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Industrial Output Value</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100 million yuan</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zh-CN" altLang="en-US" dirty="0"/>
                    </a:p>
                  </a:txBody>
                  <a:tcPr anchor="ctr"/>
                </a:tc>
                <a:tc>
                  <a:txBody>
                    <a:bodyPr/>
                    <a:lstStyle/>
                    <a:p>
                      <a:pPr algn="ctr"/>
                      <a:r>
                        <a:rPr lang="en-US" altLang="zh-CN" sz="1400" b="0" dirty="0">
                          <a:solidFill>
                            <a:srgbClr val="FF0000"/>
                          </a:solidFill>
                          <a:latin typeface="Arial" panose="020B0604020202020204" pitchFamily="34" charset="0"/>
                          <a:ea typeface="微软雅黑" pitchFamily="34" charset="-122"/>
                          <a:cs typeface="Arial" panose="020B0604020202020204" pitchFamily="34" charset="0"/>
                        </a:rPr>
                        <a:t>3000</a:t>
                      </a:r>
                      <a:endParaRPr lang="zh-CN" altLang="en-US" sz="1400" b="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solidFill>
                            <a:srgbClr val="FF0000"/>
                          </a:solidFill>
                          <a:latin typeface="Arial" panose="020B0604020202020204" pitchFamily="34" charset="0"/>
                          <a:ea typeface="微软雅黑" pitchFamily="34" charset="-122"/>
                          <a:cs typeface="Arial" panose="020B0604020202020204" pitchFamily="34" charset="0"/>
                        </a:rPr>
                        <a:t>10,000</a:t>
                      </a:r>
                      <a:endParaRPr lang="zh-CN" altLang="en-US" sz="1400" b="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solidFill>
                            <a:srgbClr val="FF0000"/>
                          </a:solidFill>
                          <a:latin typeface="Arial" panose="020B0604020202020204" pitchFamily="34" charset="0"/>
                          <a:ea typeface="微软雅黑" pitchFamily="34" charset="-122"/>
                          <a:cs typeface="Arial" panose="020B0604020202020204" pitchFamily="34" charset="0"/>
                        </a:rPr>
                        <a:t>50,000</a:t>
                      </a:r>
                      <a:endParaRPr lang="zh-CN" altLang="en-US" sz="1400" b="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solidFill>
                            <a:srgbClr val="FF0000"/>
                          </a:solidFill>
                          <a:latin typeface="Arial" panose="020B0604020202020204" pitchFamily="34" charset="0"/>
                          <a:ea typeface="微软雅黑" pitchFamily="34" charset="-122"/>
                          <a:cs typeface="Arial" panose="020B0604020202020204" pitchFamily="34" charset="0"/>
                        </a:rPr>
                        <a:t>120,000</a:t>
                      </a:r>
                      <a:endParaRPr lang="zh-CN" altLang="en-US" sz="1400" b="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49810">
                <a:tc rowSpan="4">
                  <a:txBody>
                    <a:bodyPr/>
                    <a:lstStyle/>
                    <a:p>
                      <a:pPr algn="ct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Equipment Scale</a:t>
                      </a:r>
                      <a:endPar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Hydrogen Fueling Station (Unit)</a:t>
                      </a:r>
                      <a:endPar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23</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200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1500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10,000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4892">
                <a:tc vMerge="1">
                  <a:txBody>
                    <a:bodyPr/>
                    <a:lstStyle/>
                    <a:p>
                      <a:pPr algn="ctr"/>
                      <a:endParaRPr lang="zh-CN" altLang="en-US" dirty="0"/>
                    </a:p>
                  </a:txBody>
                  <a:tcPr anchor="ctr"/>
                </a:tc>
                <a:tc>
                  <a:txBody>
                    <a:bodyPr/>
                    <a:lstStyle/>
                    <a:p>
                      <a:pPr algn="ct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Fuel-cell Vehicle</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10,000 units</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0.2</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5</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130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500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433376">
                <a:tc vMerge="1">
                  <a:txBody>
                    <a:bodyPr/>
                    <a:lstStyle/>
                    <a:p>
                      <a:pPr algn="ctr"/>
                      <a:endParaRPr lang="zh-CN" altLang="en-US" dirty="0"/>
                    </a:p>
                  </a:txBody>
                  <a:tcPr anchor="ctr"/>
                </a:tc>
                <a:tc>
                  <a:txBody>
                    <a:bodyPr/>
                    <a:lstStyle/>
                    <a:p>
                      <a:pPr algn="ct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Stationary Power Supply / Station (Unit)</a:t>
                      </a:r>
                      <a:endPar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200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1000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5000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20,000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9081">
                <a:tc vMerge="1">
                  <a:txBody>
                    <a:bodyPr/>
                    <a:lstStyle/>
                    <a:p>
                      <a:pPr algn="ctr"/>
                      <a:endParaRPr lang="zh-CN" altLang="en-US" dirty="0"/>
                    </a:p>
                  </a:txBody>
                  <a:tcPr anchor="ctr"/>
                </a:tc>
                <a:tc>
                  <a:txBody>
                    <a:bodyPr/>
                    <a:lstStyle/>
                    <a:p>
                      <a:pPr algn="ct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Fuel-cell System</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10,000 sets</a:t>
                      </a:r>
                      <a:r>
                        <a:rPr lang="zh-CN" altLang="en-US" sz="14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6</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150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400" b="0" dirty="0">
                          <a:latin typeface="Arial" panose="020B0604020202020204" pitchFamily="34" charset="0"/>
                          <a:ea typeface="微软雅黑" pitchFamily="34" charset="-122"/>
                          <a:cs typeface="Arial" panose="020B0604020202020204" pitchFamily="34" charset="0"/>
                        </a:rPr>
                        <a:t>550</a:t>
                      </a:r>
                      <a:endParaRPr lang="zh-CN" altLang="en-US" sz="1400" b="0" dirty="0">
                        <a:latin typeface="Arial" panose="020B0604020202020204" pitchFamily="34" charset="0"/>
                        <a:ea typeface="微软雅黑" panose="020B0503020204020204" pitchFamily="34" charset="-122"/>
                        <a:cs typeface="Arial" panose="020B0604020202020204" pitchFamily="34" charset="0"/>
                      </a:endParaRPr>
                    </a:p>
                  </a:txBody>
                  <a:tcPr marL="91439" marR="91439"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13" name="文本框 6">
            <a:extLst>
              <a:ext uri="{FF2B5EF4-FFF2-40B4-BE49-F238E27FC236}">
                <a16:creationId xmlns:a16="http://schemas.microsoft.com/office/drawing/2014/main" id="{A1FBCC20-D086-4B95-95F6-3493006F1A96}"/>
              </a:ext>
            </a:extLst>
          </p:cNvPr>
          <p:cNvSpPr txBox="1">
            <a:spLocks noChangeArrowheads="1"/>
          </p:cNvSpPr>
          <p:nvPr/>
        </p:nvSpPr>
        <p:spPr bwMode="auto">
          <a:xfrm>
            <a:off x="7321925" y="4468875"/>
            <a:ext cx="4686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等线" pitchFamily="2" charset="-122"/>
              </a:defRPr>
            </a:lvl1pPr>
            <a:lvl2pPr marL="742950" indent="-285750">
              <a:defRPr>
                <a:solidFill>
                  <a:schemeClr val="tx1"/>
                </a:solidFill>
                <a:latin typeface="Arial" pitchFamily="34" charset="0"/>
                <a:ea typeface="等线" pitchFamily="2" charset="-122"/>
              </a:defRPr>
            </a:lvl2pPr>
            <a:lvl3pPr marL="1143000" indent="-228600">
              <a:defRPr>
                <a:solidFill>
                  <a:schemeClr val="tx1"/>
                </a:solidFill>
                <a:latin typeface="Arial" pitchFamily="34" charset="0"/>
                <a:ea typeface="等线" pitchFamily="2" charset="-122"/>
              </a:defRPr>
            </a:lvl3pPr>
            <a:lvl4pPr marL="1600200" indent="-228600">
              <a:defRPr>
                <a:solidFill>
                  <a:schemeClr val="tx1"/>
                </a:solidFill>
                <a:latin typeface="Arial" pitchFamily="34" charset="0"/>
                <a:ea typeface="等线" pitchFamily="2" charset="-122"/>
              </a:defRPr>
            </a:lvl4pPr>
            <a:lvl5pPr marL="2057400" indent="-228600">
              <a:defRPr>
                <a:solidFill>
                  <a:schemeClr val="tx1"/>
                </a:solidFill>
                <a:latin typeface="Arial" pitchFamily="34" charset="0"/>
                <a:ea typeface="等线" pitchFamily="2" charset="-122"/>
              </a:defRPr>
            </a:lvl5pPr>
            <a:lvl6pPr marL="2514600" indent="-228600" eaLnBrk="0" fontAlgn="base" hangingPunct="0">
              <a:spcBef>
                <a:spcPct val="0"/>
              </a:spcBef>
              <a:spcAft>
                <a:spcPct val="0"/>
              </a:spcAft>
              <a:defRPr>
                <a:solidFill>
                  <a:schemeClr val="tx1"/>
                </a:solidFill>
                <a:latin typeface="Arial" pitchFamily="34" charset="0"/>
                <a:ea typeface="等线" pitchFamily="2" charset="-122"/>
              </a:defRPr>
            </a:lvl6pPr>
            <a:lvl7pPr marL="2971800" indent="-228600" eaLnBrk="0" fontAlgn="base" hangingPunct="0">
              <a:spcBef>
                <a:spcPct val="0"/>
              </a:spcBef>
              <a:spcAft>
                <a:spcPct val="0"/>
              </a:spcAft>
              <a:defRPr>
                <a:solidFill>
                  <a:schemeClr val="tx1"/>
                </a:solidFill>
                <a:latin typeface="Arial" pitchFamily="34" charset="0"/>
                <a:ea typeface="等线" pitchFamily="2" charset="-122"/>
              </a:defRPr>
            </a:lvl7pPr>
            <a:lvl8pPr marL="3429000" indent="-228600" eaLnBrk="0" fontAlgn="base" hangingPunct="0">
              <a:spcBef>
                <a:spcPct val="0"/>
              </a:spcBef>
              <a:spcAft>
                <a:spcPct val="0"/>
              </a:spcAft>
              <a:defRPr>
                <a:solidFill>
                  <a:schemeClr val="tx1"/>
                </a:solidFill>
                <a:latin typeface="Arial" pitchFamily="34" charset="0"/>
                <a:ea typeface="等线" pitchFamily="2" charset="-122"/>
              </a:defRPr>
            </a:lvl8pPr>
            <a:lvl9pPr marL="3886200" indent="-228600" eaLnBrk="0" fontAlgn="base" hangingPunct="0">
              <a:spcBef>
                <a:spcPct val="0"/>
              </a:spcBef>
              <a:spcAft>
                <a:spcPct val="0"/>
              </a:spcAft>
              <a:defRPr>
                <a:solidFill>
                  <a:schemeClr val="tx1"/>
                </a:solidFill>
                <a:latin typeface="Arial" pitchFamily="34" charset="0"/>
                <a:ea typeface="等线" pitchFamily="2" charset="-122"/>
              </a:defRPr>
            </a:lvl9pPr>
          </a:lstStyle>
          <a:p>
            <a:pPr eaLnBrk="0" fontAlgn="base" hangingPunct="0">
              <a:spcBef>
                <a:spcPct val="0"/>
              </a:spcBef>
              <a:spcAft>
                <a:spcPct val="0"/>
              </a:spcAft>
            </a:pPr>
            <a:r>
              <a:rPr lang="en-US" altLang="zh-CN" sz="1200" dirty="0">
                <a:solidFill>
                  <a:prstClr val="black"/>
                </a:solidFill>
                <a:ea typeface="微软雅黑" panose="020B0503020204020204" pitchFamily="34" charset="-122"/>
                <a:cs typeface="Arial" panose="020B0604020202020204" pitchFamily="34" charset="0"/>
              </a:rPr>
              <a:t>Data Source: White Paper on China’s Hydrogen Energy Industry</a:t>
            </a:r>
            <a:endParaRPr lang="zh-CN" altLang="en-US" sz="1200" dirty="0">
              <a:solidFill>
                <a:prstClr val="black"/>
              </a:solidFill>
              <a:ea typeface="微软雅黑" panose="020B0503020204020204" pitchFamily="34" charset="-122"/>
              <a:cs typeface="Arial" panose="020B0604020202020204" pitchFamily="34" charset="0"/>
            </a:endParaRPr>
          </a:p>
        </p:txBody>
      </p:sp>
      <p:sp>
        <p:nvSpPr>
          <p:cNvPr id="2" name="标题 1">
            <a:extLst>
              <a:ext uri="{FF2B5EF4-FFF2-40B4-BE49-F238E27FC236}">
                <a16:creationId xmlns:a16="http://schemas.microsoft.com/office/drawing/2014/main" id="{DD35222B-9040-1419-BD9E-E57D13CABE81}"/>
              </a:ext>
            </a:extLst>
          </p:cNvPr>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68349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a:off x="3695710" y="1173659"/>
            <a:ext cx="5020110" cy="3038475"/>
          </a:xfrm>
          <a:prstGeom prst="rect">
            <a:avLst/>
          </a:prstGeom>
        </p:spPr>
      </p:pic>
      <p:sp>
        <p:nvSpPr>
          <p:cNvPr id="18" name="文本框 17"/>
          <p:cNvSpPr txBox="1"/>
          <p:nvPr/>
        </p:nvSpPr>
        <p:spPr>
          <a:xfrm>
            <a:off x="82223" y="999820"/>
            <a:ext cx="5417623" cy="5632311"/>
          </a:xfrm>
          <a:prstGeom prst="rect">
            <a:avLst/>
          </a:prstGeom>
          <a:noFill/>
        </p:spPr>
        <p:txBody>
          <a:bodyPr wrap="square" rtlCol="0">
            <a:spAutoFit/>
          </a:bodyPr>
          <a:lstStyle/>
          <a:p>
            <a:r>
              <a:rPr lang="en-US" altLang="zh-CN" sz="2000" dirty="0">
                <a:latin typeface="Arial" panose="020B0604020202020204" pitchFamily="34" charset="0"/>
                <a:ea typeface="微软雅黑" panose="020B0503020204020204" pitchFamily="34" charset="-122"/>
                <a:cs typeface="Arial" panose="020B0604020202020204" pitchFamily="34" charset="0"/>
              </a:rPr>
              <a:t>Gaseous hydrogen storage</a:t>
            </a:r>
            <a:r>
              <a:rPr lang="zh-CN" altLang="en-US" sz="2400" dirty="0">
                <a:latin typeface="Arial" panose="020B0604020202020204" pitchFamily="34" charset="0"/>
                <a:ea typeface="微软雅黑" panose="020B0503020204020204" pitchFamily="34" charset="-122"/>
                <a:cs typeface="Arial" panose="020B0604020202020204" pitchFamily="34" charset="0"/>
              </a:rPr>
              <a:t>：</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r>
              <a:rPr lang="en-US" altLang="zh-CN" dirty="0">
                <a:latin typeface="Arial" panose="020B0604020202020204" pitchFamily="34" charset="0"/>
                <a:ea typeface="微软雅黑" panose="020B0503020204020204" pitchFamily="34" charset="-122"/>
                <a:cs typeface="Arial" panose="020B0604020202020204" pitchFamily="34" charset="0"/>
              </a:rPr>
              <a:t>	1</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low energy density</a:t>
            </a:r>
          </a:p>
          <a:p>
            <a:r>
              <a:rPr lang="en-US" altLang="zh-CN" dirty="0">
                <a:latin typeface="Arial" panose="020B0604020202020204" pitchFamily="34" charset="0"/>
                <a:ea typeface="微软雅黑" panose="020B0503020204020204" pitchFamily="34" charset="-122"/>
                <a:cs typeface="Arial" panose="020B0604020202020204" pitchFamily="34" charset="0"/>
              </a:rPr>
              <a:t>	2</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poor safety</a:t>
            </a:r>
          </a:p>
          <a:p>
            <a:r>
              <a:rPr lang="en-US" altLang="zh-CN" sz="2000" dirty="0">
                <a:latin typeface="Arial" panose="020B0604020202020204" pitchFamily="34" charset="0"/>
                <a:ea typeface="微软雅黑" panose="020B0503020204020204" pitchFamily="34" charset="-122"/>
                <a:cs typeface="Arial" panose="020B0604020202020204" pitchFamily="34" charset="0"/>
              </a:rPr>
              <a:t>Liquified hydrogen storage</a:t>
            </a:r>
            <a:r>
              <a:rPr lang="zh-CN" altLang="en-US" sz="2400" dirty="0">
                <a:latin typeface="Arial" panose="020B0604020202020204" pitchFamily="34" charset="0"/>
                <a:ea typeface="微软雅黑" panose="020B0503020204020204" pitchFamily="34" charset="-122"/>
                <a:cs typeface="Arial" panose="020B0604020202020204" pitchFamily="34" charset="0"/>
              </a:rPr>
              <a:t>：</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r>
              <a:rPr lang="en-US" altLang="zh-CN" dirty="0">
                <a:latin typeface="Arial" panose="020B0604020202020204" pitchFamily="34" charset="0"/>
                <a:ea typeface="微软雅黑" panose="020B0503020204020204" pitchFamily="34" charset="-122"/>
                <a:cs typeface="Arial" panose="020B0604020202020204" pitchFamily="34" charset="0"/>
              </a:rPr>
              <a:t>	1</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High energy consumption</a:t>
            </a:r>
          </a:p>
          <a:p>
            <a:r>
              <a:rPr lang="en-US" altLang="zh-CN" dirty="0">
                <a:latin typeface="Arial" panose="020B0604020202020204" pitchFamily="34" charset="0"/>
                <a:ea typeface="微软雅黑" panose="020B0503020204020204" pitchFamily="34" charset="-122"/>
                <a:cs typeface="Arial" panose="020B0604020202020204" pitchFamily="34" charset="0"/>
              </a:rPr>
              <a:t>	2</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Ask high insulation</a:t>
            </a:r>
          </a:p>
          <a:p>
            <a:pPr algn="ctr"/>
            <a:r>
              <a:rPr lang="en-US" altLang="zh-CN" dirty="0">
                <a:latin typeface="Arial" panose="020B0604020202020204" pitchFamily="34" charset="0"/>
                <a:ea typeface="微软雅黑" panose="020B0503020204020204" pitchFamily="34" charset="-122"/>
                <a:cs typeface="Arial" panose="020B0604020202020204" pitchFamily="34" charset="0"/>
              </a:rPr>
              <a:t>performance of storage tank</a:t>
            </a:r>
          </a:p>
          <a:p>
            <a:r>
              <a:rPr lang="en-US" altLang="zh-CN" sz="2400" b="1" dirty="0">
                <a:latin typeface="Arial" panose="020B0604020202020204" pitchFamily="34" charset="0"/>
                <a:ea typeface="微软雅黑" panose="020B0503020204020204" pitchFamily="34" charset="-122"/>
                <a:cs typeface="Arial" panose="020B0604020202020204" pitchFamily="34" charset="0"/>
              </a:rPr>
              <a:t>Solid-state hydrogen storage</a:t>
            </a:r>
            <a:r>
              <a:rPr lang="zh-CN" altLang="en-US" sz="2400" b="1" dirty="0">
                <a:latin typeface="Arial" panose="020B0604020202020204" pitchFamily="34" charset="0"/>
                <a:ea typeface="微软雅黑" panose="020B0503020204020204" pitchFamily="34" charset="-122"/>
                <a:cs typeface="Arial" panose="020B0604020202020204" pitchFamily="34" charset="0"/>
              </a:rPr>
              <a:t>：</a:t>
            </a:r>
            <a:endParaRPr lang="en-US" altLang="zh-CN" sz="2400" b="1" dirty="0">
              <a:latin typeface="Arial" panose="020B0604020202020204" pitchFamily="34" charset="0"/>
              <a:ea typeface="微软雅黑" panose="020B0503020204020204" pitchFamily="34" charset="-122"/>
              <a:cs typeface="Arial" panose="020B0604020202020204" pitchFamily="34" charset="0"/>
            </a:endParaRPr>
          </a:p>
          <a:p>
            <a:r>
              <a:rPr lang="en-US" altLang="zh-CN" dirty="0">
                <a:solidFill>
                  <a:srgbClr val="C00000"/>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1</a:t>
            </a:r>
            <a:r>
              <a:rPr lang="zh-CN" altLang="en-US" b="1"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High hydrogen storage by volume</a:t>
            </a:r>
            <a:r>
              <a:rPr lang="en-US" altLang="zh-CN" dirty="0">
                <a:latin typeface="Arial" panose="020B0604020202020204" pitchFamily="34" charset="0"/>
                <a:ea typeface="微软雅黑" panose="020B0503020204020204" pitchFamily="34" charset="-122"/>
                <a:cs typeface="Arial" panose="020B0604020202020204" pitchFamily="34" charset="0"/>
              </a:rPr>
              <a:t>	2</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No need for high pressure and heat-insulted tank</a:t>
            </a:r>
          </a:p>
          <a:p>
            <a:r>
              <a:rPr lang="en-US" altLang="zh-CN" dirty="0">
                <a:solidFill>
                  <a:srgbClr val="C00000"/>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3</a:t>
            </a:r>
            <a:r>
              <a:rPr lang="zh-CN" altLang="en-US" b="1"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Good safety without explosion risks</a:t>
            </a:r>
          </a:p>
          <a:p>
            <a:r>
              <a:rPr lang="en-US" altLang="zh-CN" dirty="0">
                <a:latin typeface="Arial" panose="020B0604020202020204" pitchFamily="34" charset="0"/>
                <a:ea typeface="微软雅黑" panose="020B0503020204020204" pitchFamily="34" charset="-122"/>
                <a:cs typeface="Arial" panose="020B0604020202020204" pitchFamily="34" charset="0"/>
              </a:rPr>
              <a:t>	4</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rPr>
              <a:t>Possibility to get high-purity hydrogen and improve added value of hydrogen</a:t>
            </a:r>
          </a:p>
          <a:p>
            <a:endParaRPr lang="en-US" altLang="zh-CN" dirty="0">
              <a:latin typeface="Arial" panose="020B0604020202020204" pitchFamily="34" charset="0"/>
              <a:ea typeface="微软雅黑" panose="020B0503020204020204" pitchFamily="34" charset="-122"/>
              <a:cs typeface="Arial" panose="020B0604020202020204" pitchFamily="34" charset="0"/>
            </a:endParaRPr>
          </a:p>
          <a:p>
            <a:r>
              <a:rPr lang="en-US" altLang="zh-CN" sz="2000" b="1" dirty="0">
                <a:latin typeface="Arial" panose="020B0604020202020204" pitchFamily="34" charset="0"/>
                <a:ea typeface="微软雅黑" panose="020B0503020204020204" pitchFamily="34" charset="-122"/>
                <a:cs typeface="Arial" panose="020B0604020202020204" pitchFamily="34" charset="0"/>
              </a:rPr>
              <a:t>The above characteristics make it have broad application prospects in specific scenarios.</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pic>
        <p:nvPicPr>
          <p:cNvPr id="19" name="图片 18">
            <a:extLst>
              <a:ext uri="{FF2B5EF4-FFF2-40B4-BE49-F238E27FC236}">
                <a16:creationId xmlns:a16="http://schemas.microsoft.com/office/drawing/2014/main" id="{0066E560-1AF7-7940-9762-13B887C84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288" y="1555855"/>
            <a:ext cx="2353026" cy="1758787"/>
          </a:xfrm>
          <a:prstGeom prst="rect">
            <a:avLst/>
          </a:prstGeom>
        </p:spPr>
      </p:pic>
      <p:pic>
        <p:nvPicPr>
          <p:cNvPr id="20" name="图片 19">
            <a:extLst>
              <a:ext uri="{FF2B5EF4-FFF2-40B4-BE49-F238E27FC236}">
                <a16:creationId xmlns:a16="http://schemas.microsoft.com/office/drawing/2014/main" id="{69942102-2612-6894-3D78-2A63B1C0295E}"/>
              </a:ext>
            </a:extLst>
          </p:cNvPr>
          <p:cNvPicPr>
            <a:picLocks noChangeAspect="1"/>
          </p:cNvPicPr>
          <p:nvPr/>
        </p:nvPicPr>
        <p:blipFill>
          <a:blip r:embed="rId4"/>
          <a:stretch>
            <a:fillRect/>
          </a:stretch>
        </p:blipFill>
        <p:spPr>
          <a:xfrm>
            <a:off x="7865374" y="3622816"/>
            <a:ext cx="3966408" cy="2311603"/>
          </a:xfrm>
          <a:prstGeom prst="rect">
            <a:avLst/>
          </a:prstGeom>
          <a:ln>
            <a:noFill/>
          </a:ln>
          <a:effectLst>
            <a:softEdge rad="112500"/>
          </a:effectLst>
        </p:spPr>
      </p:pic>
      <p:sp>
        <p:nvSpPr>
          <p:cNvPr id="2" name="标题 1">
            <a:extLst>
              <a:ext uri="{FF2B5EF4-FFF2-40B4-BE49-F238E27FC236}">
                <a16:creationId xmlns:a16="http://schemas.microsoft.com/office/drawing/2014/main" id="{AAA99FE2-1B1A-FC83-2932-EF19D20E4952}"/>
              </a:ext>
            </a:extLst>
          </p:cNvPr>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9252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4">
            <a:extLst>
              <a:ext uri="{FF2B5EF4-FFF2-40B4-BE49-F238E27FC236}">
                <a16:creationId xmlns:a16="http://schemas.microsoft.com/office/drawing/2014/main" id="{94B4B067-10FF-4468-BE79-C6C626277472}"/>
              </a:ext>
            </a:extLst>
          </p:cNvPr>
          <p:cNvGraphicFramePr>
            <a:graphicFrameLocks noGrp="1"/>
          </p:cNvGraphicFramePr>
          <p:nvPr>
            <p:extLst>
              <p:ext uri="{D42A27DB-BD31-4B8C-83A1-F6EECF244321}">
                <p14:modId xmlns:p14="http://schemas.microsoft.com/office/powerpoint/2010/main" val="1037927336"/>
              </p:ext>
            </p:extLst>
          </p:nvPr>
        </p:nvGraphicFramePr>
        <p:xfrm>
          <a:off x="605118" y="1498183"/>
          <a:ext cx="10867014" cy="3227652"/>
        </p:xfrm>
        <a:graphic>
          <a:graphicData uri="http://schemas.openxmlformats.org/drawingml/2006/table">
            <a:tbl>
              <a:tblPr firstRow="1" bandRow="1">
                <a:tableStyleId>{22838BEF-8BB2-4498-84A7-C5851F593DF1}</a:tableStyleId>
              </a:tblPr>
              <a:tblGrid>
                <a:gridCol w="1272863">
                  <a:extLst>
                    <a:ext uri="{9D8B030D-6E8A-4147-A177-3AD203B41FA5}">
                      <a16:colId xmlns:a16="http://schemas.microsoft.com/office/drawing/2014/main" val="981713036"/>
                    </a:ext>
                  </a:extLst>
                </a:gridCol>
                <a:gridCol w="2120706">
                  <a:extLst>
                    <a:ext uri="{9D8B030D-6E8A-4147-A177-3AD203B41FA5}">
                      <a16:colId xmlns:a16="http://schemas.microsoft.com/office/drawing/2014/main" val="299673795"/>
                    </a:ext>
                  </a:extLst>
                </a:gridCol>
                <a:gridCol w="1285454">
                  <a:extLst>
                    <a:ext uri="{9D8B030D-6E8A-4147-A177-3AD203B41FA5}">
                      <a16:colId xmlns:a16="http://schemas.microsoft.com/office/drawing/2014/main" val="1411833450"/>
                    </a:ext>
                  </a:extLst>
                </a:gridCol>
                <a:gridCol w="2044882">
                  <a:extLst>
                    <a:ext uri="{9D8B030D-6E8A-4147-A177-3AD203B41FA5}">
                      <a16:colId xmlns:a16="http://schemas.microsoft.com/office/drawing/2014/main" val="492517188"/>
                    </a:ext>
                  </a:extLst>
                </a:gridCol>
                <a:gridCol w="1961987">
                  <a:extLst>
                    <a:ext uri="{9D8B030D-6E8A-4147-A177-3AD203B41FA5}">
                      <a16:colId xmlns:a16="http://schemas.microsoft.com/office/drawing/2014/main" val="2687616339"/>
                    </a:ext>
                  </a:extLst>
                </a:gridCol>
                <a:gridCol w="1094707">
                  <a:extLst>
                    <a:ext uri="{9D8B030D-6E8A-4147-A177-3AD203B41FA5}">
                      <a16:colId xmlns:a16="http://schemas.microsoft.com/office/drawing/2014/main" val="2320872982"/>
                    </a:ext>
                  </a:extLst>
                </a:gridCol>
                <a:gridCol w="1086415">
                  <a:extLst>
                    <a:ext uri="{9D8B030D-6E8A-4147-A177-3AD203B41FA5}">
                      <a16:colId xmlns:a16="http://schemas.microsoft.com/office/drawing/2014/main" val="1713124590"/>
                    </a:ext>
                  </a:extLst>
                </a:gridCol>
              </a:tblGrid>
              <a:tr h="613100">
                <a:tc>
                  <a:txBody>
                    <a:bodyPr/>
                    <a:lstStyle/>
                    <a:p>
                      <a:pPr algn="ct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Hydrogen Storage Material</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Hydrogen Storage Capacity/</a:t>
                      </a:r>
                      <a:r>
                        <a:rPr lang="en-US" altLang="zh-CN" sz="1200" b="0" dirty="0" err="1">
                          <a:solidFill>
                            <a:schemeClr val="bg1"/>
                          </a:solidFill>
                          <a:latin typeface="Arial" panose="020B0604020202020204" pitchFamily="34" charset="0"/>
                          <a:ea typeface="微软雅黑" pitchFamily="34" charset="-122"/>
                          <a:cs typeface="Arial" panose="020B0604020202020204" pitchFamily="34" charset="0"/>
                        </a:rPr>
                        <a:t>wt</a:t>
                      </a: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Hydrogen Discharge Pressure/MPa</a:t>
                      </a:r>
                    </a:p>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&amp; Temperature/</a:t>
                      </a:r>
                      <a:r>
                        <a:rPr lang="en-US" altLang="zh-CN" sz="1200" b="0" baseline="30000" dirty="0">
                          <a:solidFill>
                            <a:schemeClr val="bg1"/>
                          </a:solidFill>
                          <a:latin typeface="Arial" panose="020B0604020202020204" pitchFamily="34" charset="0"/>
                          <a:ea typeface="微软雅黑" pitchFamily="34" charset="-122"/>
                          <a:cs typeface="Arial" panose="020B0604020202020204" pitchFamily="34" charset="0"/>
                        </a:rPr>
                        <a:t>°</a:t>
                      </a: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C</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Time for Discharging 90% of hydrogen/min</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Life Span</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Material Cost</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484763609"/>
                  </a:ext>
                </a:extLst>
              </a:tr>
              <a:tr h="324582">
                <a:tc rowSpan="3">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Hydrogen Storage Alloy</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LaNi</a:t>
                      </a:r>
                      <a:r>
                        <a:rPr lang="en-US" altLang="zh-CN" sz="1200" b="0" baseline="-25000" dirty="0">
                          <a:solidFill>
                            <a:srgbClr val="C00000"/>
                          </a:solidFill>
                          <a:latin typeface="Arial" panose="020B0604020202020204" pitchFamily="34" charset="0"/>
                          <a:ea typeface="微软雅黑" pitchFamily="34" charset="-122"/>
                          <a:cs typeface="Arial" panose="020B0604020202020204" pitchFamily="34" charset="0"/>
                        </a:rPr>
                        <a:t>5</a:t>
                      </a:r>
                      <a:endParaRPr lang="zh-CN" altLang="en-US" sz="1200" b="0" baseline="-2500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1.5~1.6</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0.2~0.8; 20</a:t>
                      </a:r>
                      <a:r>
                        <a:rPr lang="zh-CN" altLang="en-US" sz="1200" b="0" dirty="0">
                          <a:solidFill>
                            <a:srgbClr val="C00000"/>
                          </a:solidFill>
                          <a:latin typeface="Arial" panose="020B0604020202020204" pitchFamily="34" charset="0"/>
                          <a:ea typeface="微软雅黑" pitchFamily="34" charset="-122"/>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b="0" dirty="0">
                          <a:solidFill>
                            <a:srgbClr val="C00000"/>
                          </a:solidFill>
                          <a:latin typeface="Arial" panose="020B0604020202020204" pitchFamily="34" charset="0"/>
                          <a:ea typeface="微软雅黑" pitchFamily="34" charset="-122"/>
                          <a:cs typeface="Arial" panose="020B0604020202020204" pitchFamily="34" charset="0"/>
                        </a:rPr>
                        <a:t>≤</a:t>
                      </a: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3</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Good</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Rather Low</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647015"/>
                  </a:ext>
                </a:extLst>
              </a:tr>
              <a:tr h="324582">
                <a:tc vMerge="1">
                  <a:txBody>
                    <a:bodyPr/>
                    <a:lstStyle/>
                    <a:p>
                      <a:endParaRPr lang="zh-CN" altLang="en-US" dirty="0"/>
                    </a:p>
                  </a:txBody>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TiMn</a:t>
                      </a:r>
                      <a:r>
                        <a:rPr lang="en-US" altLang="zh-CN" sz="1200" b="0" baseline="-25000" dirty="0">
                          <a:solidFill>
                            <a:srgbClr val="C00000"/>
                          </a:solidFill>
                          <a:latin typeface="Arial" panose="020B0604020202020204" pitchFamily="34" charset="0"/>
                          <a:ea typeface="微软雅黑" pitchFamily="34" charset="-122"/>
                          <a:cs typeface="Arial" panose="020B0604020202020204" pitchFamily="34" charset="0"/>
                        </a:rPr>
                        <a:t>2</a:t>
                      </a:r>
                      <a:endParaRPr lang="zh-CN" altLang="en-US" sz="1200" b="0" baseline="-2500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1.6~1.8</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0.5~1.0; 20</a:t>
                      </a:r>
                      <a:r>
                        <a:rPr lang="zh-CN" altLang="en-US" sz="1200" b="0" dirty="0">
                          <a:solidFill>
                            <a:srgbClr val="C00000"/>
                          </a:solidFill>
                          <a:latin typeface="Arial" panose="020B0604020202020204" pitchFamily="34" charset="0"/>
                          <a:ea typeface="微软雅黑" pitchFamily="34" charset="-122"/>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200" b="0" dirty="0">
                          <a:solidFill>
                            <a:srgbClr val="C00000"/>
                          </a:solidFill>
                          <a:latin typeface="Arial" panose="020B0604020202020204" pitchFamily="34" charset="0"/>
                          <a:ea typeface="微软雅黑" pitchFamily="34" charset="-122"/>
                          <a:cs typeface="Arial" panose="020B0604020202020204" pitchFamily="34" charset="0"/>
                        </a:rPr>
                        <a:t>≤</a:t>
                      </a: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3</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Good</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Low</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32701491"/>
                  </a:ext>
                </a:extLst>
              </a:tr>
              <a:tr h="324582">
                <a:tc vMerge="1">
                  <a:txBody>
                    <a:bodyPr/>
                    <a:lstStyle/>
                    <a:p>
                      <a:endParaRPr lang="zh-CN" altLang="en-US"/>
                    </a:p>
                  </a:txBody>
                  <a:tcPr/>
                </a:tc>
                <a:tc>
                  <a:txBody>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lang="en-US" altLang="zh-CN" sz="1200" b="0" dirty="0" err="1">
                          <a:solidFill>
                            <a:srgbClr val="C00000"/>
                          </a:solidFill>
                          <a:latin typeface="Arial" panose="020B0604020202020204" pitchFamily="34" charset="0"/>
                          <a:ea typeface="微软雅黑" pitchFamily="34" charset="-122"/>
                          <a:cs typeface="Arial" panose="020B0604020202020204" pitchFamily="34" charset="0"/>
                        </a:rPr>
                        <a:t>TiFe</a:t>
                      </a:r>
                      <a:endParaRPr lang="zh-CN" altLang="en-US" sz="1200" b="0" baseline="-2500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2.0-2.1</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0.2-0.3;0.8-1.0;20</a:t>
                      </a:r>
                      <a:r>
                        <a:rPr lang="zh-CN" altLang="en-US" sz="1200" b="0" dirty="0">
                          <a:solidFill>
                            <a:srgbClr val="C00000"/>
                          </a:solidFill>
                          <a:latin typeface="Arial" panose="020B0604020202020204" pitchFamily="34" charset="0"/>
                          <a:ea typeface="微软雅黑" pitchFamily="34" charset="-122"/>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91" rtl="0" eaLnBrk="1" fontAlgn="auto" latinLnBrk="0" hangingPunct="1">
                        <a:lnSpc>
                          <a:spcPct val="100000"/>
                        </a:lnSpc>
                        <a:spcBef>
                          <a:spcPts val="0"/>
                        </a:spcBef>
                        <a:spcAft>
                          <a:spcPts val="0"/>
                        </a:spcAft>
                        <a:buClrTx/>
                        <a:buSzTx/>
                        <a:buFontTx/>
                        <a:buNone/>
                        <a:tabLst/>
                        <a:defRPr/>
                      </a:pPr>
                      <a:r>
                        <a:rPr lang="zh-CN" altLang="en-US" sz="1200" b="0" dirty="0">
                          <a:solidFill>
                            <a:srgbClr val="C00000"/>
                          </a:solidFill>
                          <a:latin typeface="Arial" panose="020B0604020202020204" pitchFamily="34" charset="0"/>
                          <a:ea typeface="微软雅黑" pitchFamily="34" charset="-122"/>
                          <a:cs typeface="Arial" panose="020B0604020202020204" pitchFamily="34" charset="0"/>
                        </a:rPr>
                        <a:t>≤</a:t>
                      </a: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3</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About Good</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rgbClr val="C00000"/>
                          </a:solidFill>
                          <a:latin typeface="Arial" panose="020B0604020202020204" pitchFamily="34" charset="0"/>
                          <a:ea typeface="微软雅黑" pitchFamily="34" charset="-122"/>
                          <a:cs typeface="Arial" panose="020B0604020202020204" pitchFamily="34" charset="0"/>
                        </a:rPr>
                        <a:t>Low</a:t>
                      </a:r>
                      <a:endParaRPr lang="zh-CN" altLang="en-US" sz="1200" b="0" dirty="0">
                        <a:solidFill>
                          <a:srgbClr val="C00000"/>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639663"/>
                  </a:ext>
                </a:extLst>
              </a:tr>
              <a:tr h="324582">
                <a:tc rowSpan="4">
                  <a:txBody>
                    <a:bodyPr/>
                    <a:lstStyle/>
                    <a:p>
                      <a:pPr algn="ctr"/>
                      <a:r>
                        <a:rPr lang="en-US" altLang="zh-CN" sz="1200" b="0" dirty="0">
                          <a:solidFill>
                            <a:schemeClr val="bg1"/>
                          </a:solidFill>
                          <a:latin typeface="Arial" panose="020B0604020202020204" pitchFamily="34" charset="0"/>
                          <a:ea typeface="微软雅黑" pitchFamily="34" charset="-122"/>
                          <a:cs typeface="Arial" panose="020B0604020202020204" pitchFamily="34" charset="0"/>
                        </a:rPr>
                        <a:t>Lightweight Hydrogen Storage Material</a:t>
                      </a:r>
                      <a:endParaRPr lang="zh-CN" altLang="en-US" sz="1200" b="0" dirty="0">
                        <a:solidFill>
                          <a:schemeClr val="bg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MgH</a:t>
                      </a:r>
                      <a:r>
                        <a:rPr lang="en-US" altLang="zh-CN" sz="1200" b="0" baseline="-25000" dirty="0">
                          <a:solidFill>
                            <a:schemeClr val="tx1"/>
                          </a:solidFill>
                          <a:latin typeface="Arial" panose="020B0604020202020204" pitchFamily="34" charset="0"/>
                          <a:ea typeface="微软雅黑" pitchFamily="34" charset="-122"/>
                          <a:cs typeface="Arial" panose="020B0604020202020204" pitchFamily="34" charset="0"/>
                        </a:rPr>
                        <a:t>2</a:t>
                      </a:r>
                      <a:endParaRPr lang="zh-CN" altLang="en-US" sz="1200" b="0" baseline="-2500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7.6</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0.1; 290</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20</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About Good</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Rather High</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157797"/>
                  </a:ext>
                </a:extLst>
              </a:tr>
              <a:tr h="324582">
                <a:tc vMerge="1">
                  <a:txBody>
                    <a:bodyPr/>
                    <a:lstStyle/>
                    <a:p>
                      <a:endParaRPr lang="zh-CN" altLang="en-US" dirty="0"/>
                    </a:p>
                  </a:txBody>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Mg</a:t>
                      </a:r>
                      <a:r>
                        <a:rPr lang="en-US" altLang="zh-CN" sz="1200" b="0" baseline="-25000" dirty="0">
                          <a:solidFill>
                            <a:schemeClr val="tx1"/>
                          </a:solidFill>
                          <a:latin typeface="Arial" panose="020B0604020202020204" pitchFamily="34" charset="0"/>
                          <a:ea typeface="微软雅黑" pitchFamily="34" charset="-122"/>
                          <a:cs typeface="Arial" panose="020B0604020202020204" pitchFamily="34" charset="0"/>
                        </a:rPr>
                        <a:t>2</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NiH</a:t>
                      </a:r>
                      <a:r>
                        <a:rPr lang="en-US" altLang="zh-CN" sz="1200" b="0" baseline="-25000" dirty="0">
                          <a:solidFill>
                            <a:schemeClr val="tx1"/>
                          </a:solidFill>
                          <a:latin typeface="Arial" panose="020B0604020202020204" pitchFamily="34" charset="0"/>
                          <a:ea typeface="微软雅黑" pitchFamily="34" charset="-122"/>
                          <a:cs typeface="Arial" panose="020B0604020202020204" pitchFamily="34" charset="0"/>
                        </a:rPr>
                        <a:t>4</a:t>
                      </a:r>
                      <a:endParaRPr lang="zh-CN" altLang="en-US" sz="1200" b="0" baseline="-2500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3.6</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0.1; 250</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20</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About Good</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Rather</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 </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High</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77310"/>
                  </a:ext>
                </a:extLst>
              </a:tr>
              <a:tr h="540970">
                <a:tc vMerge="1">
                  <a:txBody>
                    <a:bodyPr/>
                    <a:lstStyle/>
                    <a:p>
                      <a:endParaRPr lang="zh-CN" altLang="en-US" dirty="0"/>
                    </a:p>
                  </a:txBody>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MAIH</a:t>
                      </a:r>
                      <a:r>
                        <a:rPr lang="en-US" altLang="zh-CN" sz="1200" b="0" baseline="-25000" dirty="0">
                          <a:solidFill>
                            <a:schemeClr val="tx1"/>
                          </a:solidFill>
                          <a:latin typeface="Arial" panose="020B0604020202020204" pitchFamily="34" charset="0"/>
                          <a:ea typeface="微软雅黑" pitchFamily="34" charset="-122"/>
                          <a:cs typeface="Arial" panose="020B0604020202020204" pitchFamily="34" charset="0"/>
                        </a:rPr>
                        <a:t>4</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 (M=Li</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Na)</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7.5~ 10.6</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0.1; 150</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 </a:t>
                      </a:r>
                      <a:endParaRPr lang="en-US" altLang="zh-CN" sz="1200" b="0" dirty="0">
                        <a:solidFill>
                          <a:schemeClr val="tx1"/>
                        </a:solidFill>
                        <a:latin typeface="Arial" panose="020B0604020202020204" pitchFamily="34" charset="0"/>
                        <a:ea typeface="微软雅黑" pitchFamily="34" charset="-122"/>
                        <a:cs typeface="Arial" panose="020B0604020202020204" pitchFamily="34" charset="0"/>
                      </a:endParaRPr>
                    </a:p>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Discharge hydrogen by several steps</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120</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About Good</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High</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582860"/>
                  </a:ext>
                </a:extLst>
              </a:tr>
              <a:tr h="324582">
                <a:tc vMerge="1">
                  <a:txBody>
                    <a:bodyPr/>
                    <a:lstStyle/>
                    <a:p>
                      <a:endParaRPr lang="zh-CN" altLang="en-US" dirty="0"/>
                    </a:p>
                  </a:txBody>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Li-Mg-N-H</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5.6</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0.1; 90</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120</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About Good</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Rather</a:t>
                      </a:r>
                      <a:r>
                        <a:rPr lang="zh-CN" altLang="en-US" sz="1200" b="0" dirty="0">
                          <a:solidFill>
                            <a:schemeClr val="tx1"/>
                          </a:solidFill>
                          <a:latin typeface="Arial" panose="020B0604020202020204" pitchFamily="34" charset="0"/>
                          <a:ea typeface="微软雅黑" pitchFamily="34" charset="-122"/>
                          <a:cs typeface="Arial" panose="020B0604020202020204" pitchFamily="34" charset="0"/>
                        </a:rPr>
                        <a:t> </a:t>
                      </a:r>
                      <a:r>
                        <a:rPr lang="en-US" altLang="zh-CN" sz="1200" b="0" dirty="0">
                          <a:solidFill>
                            <a:schemeClr val="tx1"/>
                          </a:solidFill>
                          <a:latin typeface="Arial" panose="020B0604020202020204" pitchFamily="34" charset="0"/>
                          <a:ea typeface="微软雅黑" pitchFamily="34" charset="-122"/>
                          <a:cs typeface="Arial" panose="020B0604020202020204" pitchFamily="34" charset="0"/>
                        </a:rPr>
                        <a:t>High</a:t>
                      </a:r>
                      <a:endParaRPr lang="zh-CN" altLang="en-US" sz="1200" b="0" dirty="0">
                        <a:solidFill>
                          <a:schemeClr val="tx1"/>
                        </a:solidFill>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001892"/>
                  </a:ext>
                </a:extLst>
              </a:tr>
            </a:tbl>
          </a:graphicData>
        </a:graphic>
      </p:graphicFrame>
      <p:sp>
        <p:nvSpPr>
          <p:cNvPr id="14" name="Text Box 624">
            <a:extLst>
              <a:ext uri="{FF2B5EF4-FFF2-40B4-BE49-F238E27FC236}">
                <a16:creationId xmlns:a16="http://schemas.microsoft.com/office/drawing/2014/main" id="{F8BC019C-7ECE-43D2-B7BF-8C56BAF96C3D}"/>
              </a:ext>
            </a:extLst>
          </p:cNvPr>
          <p:cNvSpPr txBox="1">
            <a:spLocks noChangeArrowheads="1"/>
          </p:cNvSpPr>
          <p:nvPr/>
        </p:nvSpPr>
        <p:spPr bwMode="auto">
          <a:xfrm>
            <a:off x="510318" y="968775"/>
            <a:ext cx="7800990"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en-US" altLang="zh-CN" b="1" dirty="0">
                <a:solidFill>
                  <a:schemeClr val="tx1">
                    <a:lumMod val="95000"/>
                    <a:lumOff val="5000"/>
                  </a:schemeClr>
                </a:solidFill>
                <a:latin typeface="微软雅黑" pitchFamily="34" charset="-122"/>
                <a:ea typeface="微软雅黑" pitchFamily="34" charset="-122"/>
              </a:rPr>
              <a:t>Comparison between different hydrogen storage materials</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5" name="文本框 14">
            <a:extLst>
              <a:ext uri="{FF2B5EF4-FFF2-40B4-BE49-F238E27FC236}">
                <a16:creationId xmlns:a16="http://schemas.microsoft.com/office/drawing/2014/main" id="{28F78FE8-105E-44C2-8086-AB54B471C072}"/>
              </a:ext>
            </a:extLst>
          </p:cNvPr>
          <p:cNvSpPr txBox="1"/>
          <p:nvPr/>
        </p:nvSpPr>
        <p:spPr>
          <a:xfrm>
            <a:off x="-9190" y="4883734"/>
            <a:ext cx="12095629" cy="1354217"/>
          </a:xfrm>
          <a:prstGeom prst="rect">
            <a:avLst/>
          </a:prstGeom>
          <a:noFill/>
        </p:spPr>
        <p:txBody>
          <a:bodyPr wrap="square">
            <a:spAutoFit/>
          </a:bodyPr>
          <a:lstStyle/>
          <a:p>
            <a:pPr marL="285750" indent="-285750" algn="just">
              <a:buFont typeface="Wingdings" panose="05000000000000000000" pitchFamily="2" charset="2"/>
              <a:buChar char="u"/>
            </a:pPr>
            <a:r>
              <a:rPr lang="en-US" altLang="zh-CN" sz="1600" kern="100" dirty="0">
                <a:latin typeface="Arial" panose="020B0604020202020204" pitchFamily="34" charset="0"/>
                <a:ea typeface="微软雅黑" pitchFamily="34" charset="-122"/>
                <a:cs typeface="Arial" panose="020B0604020202020204" pitchFamily="34" charset="0"/>
              </a:rPr>
              <a:t>Rare earth-type hydrogen storage alloy has poor ability to absorb hydrogen but good kinetics and well-developed industrial development. It is well used in wind-solar energy storage, such as solid-state hydrogen storage, and special vehicles and vessels, which ask high performance of safety and environmental protection but low demand for storage density.</a:t>
            </a:r>
          </a:p>
          <a:p>
            <a:pPr marL="285750" indent="-285750" algn="just">
              <a:buFont typeface="Wingdings" panose="05000000000000000000" pitchFamily="2" charset="2"/>
              <a:buChar char="u"/>
            </a:pPr>
            <a:r>
              <a:rPr lang="en-US" altLang="zh-CN" sz="1600" kern="100" dirty="0">
                <a:latin typeface="Arial" panose="020B0604020202020204" pitchFamily="34" charset="0"/>
                <a:ea typeface="微软雅黑" pitchFamily="34" charset="-122"/>
                <a:cs typeface="Arial" panose="020B0604020202020204" pitchFamily="34" charset="0"/>
              </a:rPr>
              <a:t>After optimization of process and composition, the hydrogen absorption capacity of AB5-type hydrogen storage alloy can reach above 1.6wt%.</a:t>
            </a:r>
            <a:endParaRPr lang="zh-CN" altLang="zh-CN" kern="100" dirty="0">
              <a:latin typeface="微软雅黑" pitchFamily="34" charset="-122"/>
              <a:ea typeface="微软雅黑" pitchFamily="34" charset="-122"/>
              <a:cs typeface="Times New Roman" panose="02020603050405020304" pitchFamily="18" charset="0"/>
            </a:endParaRPr>
          </a:p>
        </p:txBody>
      </p:sp>
      <p:sp>
        <p:nvSpPr>
          <p:cNvPr id="2" name="标题 1">
            <a:extLst>
              <a:ext uri="{FF2B5EF4-FFF2-40B4-BE49-F238E27FC236}">
                <a16:creationId xmlns:a16="http://schemas.microsoft.com/office/drawing/2014/main" id="{214F9BE5-801C-8730-D0B7-D18EB1A8427A}"/>
              </a:ext>
            </a:extLst>
          </p:cNvPr>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551897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4931" y="1494691"/>
            <a:ext cx="10648618" cy="4369777"/>
            <a:chOff x="644735" y="945640"/>
            <a:chExt cx="7578548" cy="3534520"/>
          </a:xfrm>
        </p:grpSpPr>
        <p:pic>
          <p:nvPicPr>
            <p:cNvPr id="8" name="图片 7"/>
            <p:cNvPicPr>
              <a:picLocks noChangeAspect="1"/>
            </p:cNvPicPr>
            <p:nvPr/>
          </p:nvPicPr>
          <p:blipFill>
            <a:blip r:embed="rId2"/>
            <a:stretch>
              <a:fillRect/>
            </a:stretch>
          </p:blipFill>
          <p:spPr>
            <a:xfrm>
              <a:off x="644735" y="1385002"/>
              <a:ext cx="3672408" cy="3095158"/>
            </a:xfrm>
            <a:prstGeom prst="rect">
              <a:avLst/>
            </a:prstGeom>
          </p:spPr>
        </p:pic>
        <p:sp>
          <p:nvSpPr>
            <p:cNvPr id="9" name="矩形 8"/>
            <p:cNvSpPr/>
            <p:nvPr/>
          </p:nvSpPr>
          <p:spPr>
            <a:xfrm>
              <a:off x="998538" y="945640"/>
              <a:ext cx="3177808" cy="298736"/>
            </a:xfrm>
            <a:prstGeom prst="rect">
              <a:avLst/>
            </a:prstGeom>
            <a:solidFill>
              <a:srgbClr val="FFC000"/>
            </a:solidFill>
          </p:spPr>
          <p:txBody>
            <a:bodyPr wrap="square">
              <a:spAutoFit/>
            </a:bodyPr>
            <a:lstStyle/>
            <a:p>
              <a:pPr algn="ctr"/>
              <a:r>
                <a:rPr lang="en-US" altLang="zh-CN" dirty="0">
                  <a:latin typeface="Arial" panose="020B0604020202020204" pitchFamily="34" charset="0"/>
                  <a:ea typeface="微软雅黑" pitchFamily="34" charset="-122"/>
                  <a:cs typeface="Arial" panose="020B0604020202020204" pitchFamily="34" charset="0"/>
                </a:rPr>
                <a:t>AB5-type Hydrogen Storage Alloy</a:t>
              </a:r>
              <a:endParaRPr lang="zh-CN" altLang="en-US" dirty="0">
                <a:latin typeface="Arial" panose="020B0604020202020204" pitchFamily="34" charset="0"/>
                <a:ea typeface="微软雅黑" pitchFamily="34" charset="-122"/>
                <a:cs typeface="Arial" panose="020B0604020202020204" pitchFamily="34" charset="0"/>
              </a:endParaRPr>
            </a:p>
          </p:txBody>
        </p:sp>
        <p:sp>
          <p:nvSpPr>
            <p:cNvPr id="11" name="矩形 10"/>
            <p:cNvSpPr/>
            <p:nvPr/>
          </p:nvSpPr>
          <p:spPr>
            <a:xfrm>
              <a:off x="4880112" y="945640"/>
              <a:ext cx="3112096" cy="298736"/>
            </a:xfrm>
            <a:prstGeom prst="rect">
              <a:avLst/>
            </a:prstGeom>
            <a:solidFill>
              <a:srgbClr val="FFC000"/>
            </a:solidFill>
          </p:spPr>
          <p:txBody>
            <a:bodyPr wrap="square">
              <a:spAutoFit/>
            </a:bodyPr>
            <a:lstStyle/>
            <a:p>
              <a:pPr algn="ctr"/>
              <a:r>
                <a:rPr lang="en-US" altLang="zh-CN" dirty="0">
                  <a:latin typeface="Arial" panose="020B0604020202020204" pitchFamily="34" charset="0"/>
                  <a:ea typeface="微软雅黑" pitchFamily="34" charset="-122"/>
                  <a:cs typeface="Arial" panose="020B0604020202020204" pitchFamily="34" charset="0"/>
                </a:rPr>
                <a:t>AB2-type Hydrogen Storage Alloy</a:t>
              </a:r>
              <a:endParaRPr lang="zh-CN" altLang="en-US" dirty="0">
                <a:latin typeface="Arial" panose="020B0604020202020204" pitchFamily="34" charset="0"/>
                <a:ea typeface="微软雅黑" pitchFamily="34" charset="-122"/>
                <a:cs typeface="Arial" panose="020B0604020202020204" pitchFamily="34" charset="0"/>
              </a:endParaRPr>
            </a:p>
          </p:txBody>
        </p:sp>
        <p:pic>
          <p:nvPicPr>
            <p:cNvPr id="16" name="图片 15"/>
            <p:cNvPicPr>
              <a:picLocks noChangeAspect="1"/>
            </p:cNvPicPr>
            <p:nvPr/>
          </p:nvPicPr>
          <p:blipFill>
            <a:blip r:embed="rId3"/>
            <a:stretch>
              <a:fillRect/>
            </a:stretch>
          </p:blipFill>
          <p:spPr>
            <a:xfrm>
              <a:off x="4567194" y="1385112"/>
              <a:ext cx="3656089" cy="3095048"/>
            </a:xfrm>
            <a:prstGeom prst="rect">
              <a:avLst/>
            </a:prstGeom>
          </p:spPr>
        </p:pic>
      </p:grpSp>
      <p:sp>
        <p:nvSpPr>
          <p:cNvPr id="18" name="Text Box 624">
            <a:extLst>
              <a:ext uri="{FF2B5EF4-FFF2-40B4-BE49-F238E27FC236}">
                <a16:creationId xmlns:a16="http://schemas.microsoft.com/office/drawing/2014/main" id="{F8BC019C-7ECE-43D2-B7BF-8C56BAF96C3D}"/>
              </a:ext>
            </a:extLst>
          </p:cNvPr>
          <p:cNvSpPr txBox="1">
            <a:spLocks noChangeArrowheads="1"/>
          </p:cNvSpPr>
          <p:nvPr/>
        </p:nvSpPr>
        <p:spPr bwMode="auto">
          <a:xfrm>
            <a:off x="510318" y="968775"/>
            <a:ext cx="7800990" cy="371509"/>
          </a:xfrm>
          <a:prstGeom prst="rect">
            <a:avLst/>
          </a:prstGeom>
          <a:noFill/>
          <a:ln w="9525">
            <a:noFill/>
            <a:miter lim="800000"/>
            <a:headEnd/>
            <a:tailEnd/>
          </a:ln>
        </p:spPr>
        <p:txBody>
          <a:bodyPr wrap="square" lIns="93596" tIns="46798" rIns="93596" bIns="46798">
            <a:spAutoFit/>
          </a:bodyPr>
          <a:lstStyle/>
          <a:p>
            <a:pPr marL="228600" indent="-228600">
              <a:buFont typeface="Wingdings" pitchFamily="2" charset="2"/>
              <a:buChar char="n"/>
            </a:pPr>
            <a:r>
              <a:rPr lang="en-US" altLang="zh-CN" b="1" dirty="0">
                <a:solidFill>
                  <a:schemeClr val="tx1">
                    <a:lumMod val="95000"/>
                    <a:lumOff val="5000"/>
                  </a:schemeClr>
                </a:solidFill>
                <a:latin typeface="微软雅黑" pitchFamily="34" charset="-122"/>
                <a:ea typeface="微软雅黑" pitchFamily="34" charset="-122"/>
              </a:rPr>
              <a:t>Solid-state hydrogen storage products produced by XTC</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12" name="标题 1"/>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665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1704532" y="1221005"/>
            <a:ext cx="1684955" cy="990547"/>
          </a:xfrm>
          <a:prstGeom prst="rect">
            <a:avLst/>
          </a:prstGeom>
        </p:spPr>
      </p:pic>
      <p:pic>
        <p:nvPicPr>
          <p:cNvPr id="20" name="图片 19"/>
          <p:cNvPicPr>
            <a:picLocks noChangeAspect="1"/>
          </p:cNvPicPr>
          <p:nvPr/>
        </p:nvPicPr>
        <p:blipFill>
          <a:blip r:embed="rId3"/>
          <a:stretch>
            <a:fillRect/>
          </a:stretch>
        </p:blipFill>
        <p:spPr>
          <a:xfrm>
            <a:off x="3567957" y="3016922"/>
            <a:ext cx="1583074" cy="990547"/>
          </a:xfrm>
          <a:prstGeom prst="rect">
            <a:avLst/>
          </a:prstGeom>
        </p:spPr>
      </p:pic>
      <p:pic>
        <p:nvPicPr>
          <p:cNvPr id="21" name="图片 20"/>
          <p:cNvPicPr>
            <a:picLocks noChangeAspect="1"/>
          </p:cNvPicPr>
          <p:nvPr/>
        </p:nvPicPr>
        <p:blipFill>
          <a:blip r:embed="rId4"/>
          <a:stretch>
            <a:fillRect/>
          </a:stretch>
        </p:blipFill>
        <p:spPr>
          <a:xfrm>
            <a:off x="4035393" y="1221005"/>
            <a:ext cx="841009" cy="990547"/>
          </a:xfrm>
          <a:prstGeom prst="rect">
            <a:avLst/>
          </a:prstGeom>
        </p:spPr>
      </p:pic>
      <p:pic>
        <p:nvPicPr>
          <p:cNvPr id="22" name="图片 21"/>
          <p:cNvPicPr>
            <a:picLocks noChangeAspect="1"/>
          </p:cNvPicPr>
          <p:nvPr/>
        </p:nvPicPr>
        <p:blipFill>
          <a:blip r:embed="rId5"/>
          <a:stretch>
            <a:fillRect/>
          </a:stretch>
        </p:blipFill>
        <p:spPr>
          <a:xfrm>
            <a:off x="6233786" y="2143574"/>
            <a:ext cx="1126418" cy="990547"/>
          </a:xfrm>
          <a:prstGeom prst="rect">
            <a:avLst/>
          </a:prstGeom>
        </p:spPr>
      </p:pic>
      <p:pic>
        <p:nvPicPr>
          <p:cNvPr id="23" name="图片 22"/>
          <p:cNvPicPr>
            <a:picLocks noChangeAspect="1"/>
          </p:cNvPicPr>
          <p:nvPr/>
        </p:nvPicPr>
        <p:blipFill>
          <a:blip r:embed="rId6"/>
          <a:stretch>
            <a:fillRect/>
          </a:stretch>
        </p:blipFill>
        <p:spPr>
          <a:xfrm>
            <a:off x="8229029" y="2143575"/>
            <a:ext cx="1478695" cy="990547"/>
          </a:xfrm>
          <a:prstGeom prst="rect">
            <a:avLst/>
          </a:prstGeom>
        </p:spPr>
      </p:pic>
      <p:sp>
        <p:nvSpPr>
          <p:cNvPr id="24" name="右箭头 23"/>
          <p:cNvSpPr/>
          <p:nvPr/>
        </p:nvSpPr>
        <p:spPr>
          <a:xfrm>
            <a:off x="7521172" y="2638848"/>
            <a:ext cx="538796" cy="9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中括号 24"/>
          <p:cNvSpPr/>
          <p:nvPr/>
        </p:nvSpPr>
        <p:spPr>
          <a:xfrm>
            <a:off x="5211960" y="1739586"/>
            <a:ext cx="316523" cy="1895702"/>
          </a:xfrm>
          <a:prstGeom prst="rightBracket">
            <a:avLst/>
          </a:prstGeom>
          <a:ln w="57150">
            <a:solidFill>
              <a:srgbClr val="385D8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右箭头 25"/>
          <p:cNvSpPr/>
          <p:nvPr/>
        </p:nvSpPr>
        <p:spPr>
          <a:xfrm>
            <a:off x="5565038" y="2642285"/>
            <a:ext cx="538796" cy="96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498699" y="2195513"/>
            <a:ext cx="2045843"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Renewable Energy</a:t>
            </a:r>
            <a:endParaRPr lang="zh-CN" altLang="en-US" sz="1400" dirty="0">
              <a:latin typeface="Arial" panose="020B0604020202020204" pitchFamily="34" charset="0"/>
              <a:cs typeface="Arial" panose="020B0604020202020204" pitchFamily="34" charset="0"/>
            </a:endParaRPr>
          </a:p>
        </p:txBody>
      </p:sp>
      <p:sp>
        <p:nvSpPr>
          <p:cNvPr id="28" name="文本框 27"/>
          <p:cNvSpPr txBox="1"/>
          <p:nvPr/>
        </p:nvSpPr>
        <p:spPr>
          <a:xfrm>
            <a:off x="3454218" y="2241680"/>
            <a:ext cx="2045844" cy="523220"/>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Water electrolysis to produce hydrogen</a:t>
            </a:r>
            <a:endParaRPr lang="zh-CN" altLang="en-US" sz="1400" dirty="0">
              <a:latin typeface="Arial" panose="020B0604020202020204" pitchFamily="34" charset="0"/>
              <a:cs typeface="Arial" panose="020B0604020202020204" pitchFamily="34" charset="0"/>
            </a:endParaRPr>
          </a:p>
        </p:txBody>
      </p:sp>
      <p:sp>
        <p:nvSpPr>
          <p:cNvPr id="29" name="文本框 28"/>
          <p:cNvSpPr txBox="1"/>
          <p:nvPr/>
        </p:nvSpPr>
        <p:spPr>
          <a:xfrm>
            <a:off x="3016435" y="3971030"/>
            <a:ext cx="2686118"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Industrial by-product hydrogen</a:t>
            </a:r>
            <a:endParaRPr lang="zh-CN" altLang="en-US" sz="1400" dirty="0">
              <a:latin typeface="Arial" panose="020B0604020202020204" pitchFamily="34" charset="0"/>
              <a:cs typeface="Arial" panose="020B0604020202020204" pitchFamily="34" charset="0"/>
            </a:endParaRPr>
          </a:p>
        </p:txBody>
      </p:sp>
      <p:sp>
        <p:nvSpPr>
          <p:cNvPr id="30" name="文本框 29"/>
          <p:cNvSpPr txBox="1"/>
          <p:nvPr/>
        </p:nvSpPr>
        <p:spPr>
          <a:xfrm>
            <a:off x="7790570" y="3127986"/>
            <a:ext cx="3040144" cy="584775"/>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Combustion or reactor reaction for power generation </a:t>
            </a:r>
            <a:endParaRPr lang="zh-CN" altLang="en-US" sz="1600" dirty="0">
              <a:latin typeface="Arial" panose="020B0604020202020204" pitchFamily="34" charset="0"/>
              <a:cs typeface="Arial" panose="020B0604020202020204" pitchFamily="34" charset="0"/>
            </a:endParaRPr>
          </a:p>
        </p:txBody>
      </p:sp>
      <p:sp>
        <p:nvSpPr>
          <p:cNvPr id="31" name="文本框 30"/>
          <p:cNvSpPr txBox="1"/>
          <p:nvPr/>
        </p:nvSpPr>
        <p:spPr>
          <a:xfrm>
            <a:off x="6014855" y="3399045"/>
            <a:ext cx="1454589" cy="461665"/>
          </a:xfrm>
          <a:prstGeom prst="rect">
            <a:avLst/>
          </a:prstGeom>
          <a:noFill/>
        </p:spPr>
        <p:txBody>
          <a:bodyPr wrap="square" rtlCol="0">
            <a:spAutoFit/>
          </a:bodyPr>
          <a:lstStyle/>
          <a:p>
            <a:pPr algn="ctr"/>
            <a:r>
              <a:rPr lang="en-US" altLang="zh-CN" sz="1200" dirty="0">
                <a:latin typeface="Arial" panose="020B0604020202020204" pitchFamily="34" charset="0"/>
                <a:cs typeface="Arial" panose="020B0604020202020204" pitchFamily="34" charset="0"/>
              </a:rPr>
              <a:t>Solid-state hydrogen storage</a:t>
            </a:r>
            <a:endParaRPr lang="zh-CN" altLang="en-US" sz="1200" dirty="0">
              <a:latin typeface="Arial" panose="020B0604020202020204" pitchFamily="34" charset="0"/>
              <a:cs typeface="Arial" panose="020B0604020202020204" pitchFamily="34" charset="0"/>
            </a:endParaRPr>
          </a:p>
        </p:txBody>
      </p:sp>
      <p:sp>
        <p:nvSpPr>
          <p:cNvPr id="32" name="文本框 31"/>
          <p:cNvSpPr txBox="1"/>
          <p:nvPr/>
        </p:nvSpPr>
        <p:spPr>
          <a:xfrm>
            <a:off x="286095" y="4397991"/>
            <a:ext cx="7235077" cy="1877437"/>
          </a:xfrm>
          <a:prstGeom prst="rect">
            <a:avLst/>
          </a:prstGeom>
          <a:noFill/>
        </p:spPr>
        <p:txBody>
          <a:bodyPr wrap="square" rtlCol="0">
            <a:spAutoFit/>
          </a:bodyPr>
          <a:lstStyle/>
          <a:p>
            <a:r>
              <a:rPr lang="en-US" altLang="zh-CN" sz="2400" b="1" dirty="0">
                <a:solidFill>
                  <a:srgbClr val="C00000"/>
                </a:solidFill>
              </a:rPr>
              <a:t>Wind/Solar Power Storage</a:t>
            </a:r>
          </a:p>
          <a:p>
            <a:r>
              <a:rPr lang="en-US" altLang="zh-CN" dirty="0"/>
              <a:t>	</a:t>
            </a:r>
            <a:r>
              <a:rPr lang="en-US" altLang="zh-CN" sz="1600" dirty="0"/>
              <a:t>Mainly include distributed solar power hydrogen storage system, wind power hydrogen storage system, etc.</a:t>
            </a:r>
          </a:p>
          <a:p>
            <a:r>
              <a:rPr lang="en-US" altLang="zh-CN" sz="2400" b="1" dirty="0">
                <a:solidFill>
                  <a:srgbClr val="C00000"/>
                </a:solidFill>
              </a:rPr>
              <a:t>Reserve Heat &amp; Power Storage</a:t>
            </a:r>
          </a:p>
          <a:p>
            <a:r>
              <a:rPr lang="en-US" altLang="zh-CN" dirty="0"/>
              <a:t>	</a:t>
            </a:r>
            <a:r>
              <a:rPr lang="en-US" altLang="zh-CN" sz="1600" dirty="0"/>
              <a:t>Used in standby power supply of national power grid, factories, and households, etc.</a:t>
            </a:r>
          </a:p>
        </p:txBody>
      </p:sp>
      <p:pic>
        <p:nvPicPr>
          <p:cNvPr id="33" name="图片 32"/>
          <p:cNvPicPr>
            <a:picLocks noChangeAspect="1"/>
          </p:cNvPicPr>
          <p:nvPr/>
        </p:nvPicPr>
        <p:blipFill>
          <a:blip r:embed="rId7"/>
          <a:stretch>
            <a:fillRect/>
          </a:stretch>
        </p:blipFill>
        <p:spPr>
          <a:xfrm>
            <a:off x="7411050" y="4238301"/>
            <a:ext cx="4553054" cy="1696252"/>
          </a:xfrm>
          <a:prstGeom prst="rect">
            <a:avLst/>
          </a:prstGeom>
          <a:solidFill>
            <a:schemeClr val="accent2"/>
          </a:solidFill>
          <a:ln>
            <a:solidFill>
              <a:schemeClr val="tx2"/>
            </a:solidFill>
          </a:ln>
        </p:spPr>
      </p:pic>
      <p:sp>
        <p:nvSpPr>
          <p:cNvPr id="34" name="矩形 33">
            <a:extLst>
              <a:ext uri="{FF2B5EF4-FFF2-40B4-BE49-F238E27FC236}">
                <a16:creationId xmlns:a16="http://schemas.microsoft.com/office/drawing/2014/main" id="{450E13E7-8277-3987-E14E-EA18A54F9E95}"/>
              </a:ext>
            </a:extLst>
          </p:cNvPr>
          <p:cNvSpPr/>
          <p:nvPr/>
        </p:nvSpPr>
        <p:spPr>
          <a:xfrm>
            <a:off x="10138317" y="5277055"/>
            <a:ext cx="1825787" cy="65749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b="1" dirty="0">
                <a:solidFill>
                  <a:schemeClr val="bg1"/>
                </a:solidFill>
              </a:rPr>
              <a:t>2022-U.S. Energy Ministry Project</a:t>
            </a:r>
          </a:p>
          <a:p>
            <a:pPr algn="ctr"/>
            <a:r>
              <a:rPr lang="en-US" altLang="zh-CN" sz="1600" b="1" dirty="0">
                <a:solidFill>
                  <a:schemeClr val="bg1"/>
                </a:solidFill>
              </a:rPr>
              <a:t>260kg/9MWh</a:t>
            </a:r>
            <a:endParaRPr lang="zh-CN" altLang="en-US" sz="1600" b="1" dirty="0">
              <a:solidFill>
                <a:schemeClr val="bg1"/>
              </a:solidFill>
            </a:endParaRPr>
          </a:p>
        </p:txBody>
      </p:sp>
      <p:sp>
        <p:nvSpPr>
          <p:cNvPr id="2" name="标题 1">
            <a:extLst>
              <a:ext uri="{FF2B5EF4-FFF2-40B4-BE49-F238E27FC236}">
                <a16:creationId xmlns:a16="http://schemas.microsoft.com/office/drawing/2014/main" id="{D9321D47-6A9F-3B76-878A-F2B7C7AC9FD6}"/>
              </a:ext>
            </a:extLst>
          </p:cNvPr>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3905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3</a:t>
            </a:fld>
            <a:endParaRPr lang="zh-CN" altLang="en-US"/>
          </a:p>
        </p:txBody>
      </p:sp>
      <p:grpSp>
        <p:nvGrpSpPr>
          <p:cNvPr id="15" name="组合 14"/>
          <p:cNvGrpSpPr/>
          <p:nvPr/>
        </p:nvGrpSpPr>
        <p:grpSpPr>
          <a:xfrm>
            <a:off x="1402759" y="1873039"/>
            <a:ext cx="11023564" cy="2496739"/>
            <a:chOff x="2123728" y="1635646"/>
            <a:chExt cx="6366734" cy="1442009"/>
          </a:xfrm>
        </p:grpSpPr>
        <p:sp>
          <p:nvSpPr>
            <p:cNvPr id="16" name="TextBox 11"/>
            <p:cNvSpPr txBox="1"/>
            <p:nvPr/>
          </p:nvSpPr>
          <p:spPr>
            <a:xfrm>
              <a:off x="3294773" y="1950726"/>
              <a:ext cx="5195689" cy="657706"/>
            </a:xfrm>
            <a:prstGeom prst="rect">
              <a:avLst/>
            </a:prstGeom>
            <a:noFill/>
          </p:spPr>
          <p:txBody>
            <a:bodyPr wrap="square" rtlCol="0">
              <a:spAutoFit/>
            </a:bodyPr>
            <a:lstStyle/>
            <a:p>
              <a:pPr marL="0" lvl="1" algn="ctr" fontAlgn="base">
                <a:spcBef>
                  <a:spcPct val="0"/>
                </a:spcBef>
                <a:spcAft>
                  <a:spcPct val="0"/>
                </a:spcAft>
              </a:pPr>
              <a:r>
                <a:rPr lang="en-US" altLang="zh-CN" sz="3400" b="1" dirty="0">
                  <a:solidFill>
                    <a:schemeClr val="tx2"/>
                  </a:solidFill>
                  <a:latin typeface="Arial" panose="020B0604020202020204" pitchFamily="34" charset="0"/>
                  <a:ea typeface="微软雅黑"/>
                  <a:cs typeface="Arial" panose="020B0604020202020204" pitchFamily="34" charset="0"/>
                </a:rPr>
                <a:t>Basic Information </a:t>
              </a:r>
            </a:p>
            <a:p>
              <a:pPr marL="0" lvl="1" algn="ctr" fontAlgn="base">
                <a:spcBef>
                  <a:spcPct val="0"/>
                </a:spcBef>
                <a:spcAft>
                  <a:spcPct val="0"/>
                </a:spcAft>
              </a:pPr>
              <a:r>
                <a:rPr lang="en-US" altLang="zh-CN" sz="3400" b="1" dirty="0">
                  <a:solidFill>
                    <a:schemeClr val="tx2"/>
                  </a:solidFill>
                  <a:latin typeface="Arial" panose="020B0604020202020204" pitchFamily="34" charset="0"/>
                  <a:ea typeface="微软雅黑"/>
                  <a:cs typeface="Arial" panose="020B0604020202020204" pitchFamily="34" charset="0"/>
                </a:rPr>
                <a:t>- Rare Earth Hydrogen Storage Alloy</a:t>
              </a: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a:solidFill>
                    <a:schemeClr val="tx2"/>
                  </a:solidFill>
                  <a:latin typeface="微软雅黑"/>
                  <a:ea typeface="微软雅黑"/>
                </a:rPr>
                <a:t>01</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1319849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a:extLst>
              <a:ext uri="{FF2B5EF4-FFF2-40B4-BE49-F238E27FC236}">
                <a16:creationId xmlns:a16="http://schemas.microsoft.com/office/drawing/2014/main" id="{9639C0BF-4620-F740-9583-F04E544C6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853" y="1266644"/>
            <a:ext cx="41163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4"/>
          <p:cNvGrpSpPr>
            <a:grpSpLocks noChangeAspect="1"/>
          </p:cNvGrpSpPr>
          <p:nvPr/>
        </p:nvGrpSpPr>
        <p:grpSpPr bwMode="auto">
          <a:xfrm>
            <a:off x="1063632" y="1068464"/>
            <a:ext cx="4709095" cy="2984098"/>
            <a:chOff x="820" y="1111"/>
            <a:chExt cx="4079" cy="3403"/>
          </a:xfrm>
        </p:grpSpPr>
        <p:sp>
          <p:nvSpPr>
            <p:cNvPr id="15" name="AutoShape 3"/>
            <p:cNvSpPr>
              <a:spLocks noChangeAspect="1" noChangeArrowheads="1" noTextEdit="1"/>
            </p:cNvSpPr>
            <p:nvPr/>
          </p:nvSpPr>
          <p:spPr bwMode="auto">
            <a:xfrm>
              <a:off x="820" y="1111"/>
              <a:ext cx="4003" cy="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596"/>
            <a:stretch/>
          </p:blipFill>
          <p:spPr bwMode="auto">
            <a:xfrm>
              <a:off x="893" y="1337"/>
              <a:ext cx="4006" cy="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文本框 18"/>
          <p:cNvSpPr txBox="1"/>
          <p:nvPr/>
        </p:nvSpPr>
        <p:spPr>
          <a:xfrm>
            <a:off x="325424" y="4052562"/>
            <a:ext cx="11866576" cy="2092881"/>
          </a:xfrm>
          <a:prstGeom prst="rect">
            <a:avLst/>
          </a:prstGeom>
          <a:noFill/>
        </p:spPr>
        <p:txBody>
          <a:bodyPr wrap="square" rtlCol="0">
            <a:spAutoFit/>
          </a:bodyPr>
          <a:lstStyle/>
          <a:p>
            <a:pPr>
              <a:spcAft>
                <a:spcPts val="600"/>
              </a:spcAft>
            </a:pPr>
            <a:r>
              <a:rPr lang="en-US" altLang="zh-CN" sz="2800" b="1" dirty="0">
                <a:solidFill>
                  <a:srgbClr val="C00000"/>
                </a:solidFill>
                <a:latin typeface="微软雅黑" panose="020B0503020204020204" pitchFamily="34" charset="-122"/>
                <a:ea typeface="微软雅黑" panose="020B0503020204020204" pitchFamily="34" charset="-122"/>
              </a:rPr>
              <a:t>Hydrogen Purification</a:t>
            </a:r>
          </a:p>
          <a:p>
            <a:pPr>
              <a:spcAft>
                <a:spcPts val="600"/>
              </a:spcAft>
            </a:pPr>
            <a:r>
              <a:rPr lang="en-US" altLang="zh-CN" sz="1600" dirty="0">
                <a:latin typeface="Arial" panose="020B0604020202020204" pitchFamily="34" charset="0"/>
                <a:ea typeface="微软雅黑" panose="020B0503020204020204" pitchFamily="34" charset="-122"/>
                <a:cs typeface="Arial" panose="020B0604020202020204" pitchFamily="34" charset="0"/>
              </a:rPr>
              <a:t>Take full advantage of purification ability of solid-state hydrogen storage materials to develop hydrogen purification systems that can work continuously and get hydrogen (&gt;5N), on the basis of storage tanks.</a:t>
            </a:r>
          </a:p>
          <a:p>
            <a:r>
              <a:rPr lang="en-US" altLang="zh-CN" sz="2800" b="1" dirty="0">
                <a:solidFill>
                  <a:srgbClr val="C00000"/>
                </a:solidFill>
                <a:latin typeface="微软雅黑" panose="020B0503020204020204" pitchFamily="34" charset="-122"/>
                <a:ea typeface="微软雅黑" panose="020B0503020204020204" pitchFamily="34" charset="-122"/>
              </a:rPr>
              <a:t>Hydrogen Pressurization</a:t>
            </a:r>
            <a:endParaRPr lang="en-US" altLang="zh-CN" dirty="0">
              <a:latin typeface="微软雅黑" panose="020B0503020204020204" pitchFamily="34" charset="-122"/>
              <a:ea typeface="微软雅黑" panose="020B0503020204020204" pitchFamily="34" charset="-122"/>
            </a:endParaRPr>
          </a:p>
          <a:p>
            <a:r>
              <a:rPr lang="en-US" altLang="zh-CN" sz="1600" dirty="0">
                <a:latin typeface="Arial" panose="020B0604020202020204" pitchFamily="34" charset="0"/>
                <a:ea typeface="微软雅黑" panose="020B0503020204020204" pitchFamily="34" charset="-122"/>
                <a:cs typeface="Arial" panose="020B0604020202020204" pitchFamily="34" charset="0"/>
              </a:rPr>
              <a:t>Increase hydrogen pressure by multi-stage absorption and heating, and it’s reported that hydrogen pressure could be lifted from 0.1MPa to more than 70MPa now.</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a:extLst>
              <a:ext uri="{FF2B5EF4-FFF2-40B4-BE49-F238E27FC236}">
                <a16:creationId xmlns:a16="http://schemas.microsoft.com/office/drawing/2014/main" id="{20CA568A-B24F-32C5-B95B-E4AD79DB51B3}"/>
              </a:ext>
            </a:extLst>
          </p:cNvPr>
          <p:cNvSpPr txBox="1">
            <a:spLocks/>
          </p:cNvSpPr>
          <p:nvPr/>
        </p:nvSpPr>
        <p:spPr>
          <a:xfrm>
            <a:off x="455305" y="204701"/>
            <a:ext cx="10633560"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3.4 Relative Applications on Solid-state Hydrogen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26408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734BF5E-0415-4ED4-A0E3-58A27FEF4317}" type="slidenum">
              <a:rPr lang="zh-CN" altLang="en-US" smtClean="0"/>
              <a:pPr/>
              <a:t>31</a:t>
            </a:fld>
            <a:endParaRPr lang="zh-CN" altLang="en-US"/>
          </a:p>
        </p:txBody>
      </p:sp>
      <p:grpSp>
        <p:nvGrpSpPr>
          <p:cNvPr id="15" name="组合 14"/>
          <p:cNvGrpSpPr/>
          <p:nvPr/>
        </p:nvGrpSpPr>
        <p:grpSpPr>
          <a:xfrm>
            <a:off x="1402759" y="1873039"/>
            <a:ext cx="9736296" cy="2496740"/>
            <a:chOff x="2123728" y="1635646"/>
            <a:chExt cx="5623264" cy="1442009"/>
          </a:xfrm>
        </p:grpSpPr>
        <p:sp>
          <p:nvSpPr>
            <p:cNvPr id="16" name="TextBox 11"/>
            <p:cNvSpPr txBox="1"/>
            <p:nvPr/>
          </p:nvSpPr>
          <p:spPr>
            <a:xfrm>
              <a:off x="3723123" y="2012941"/>
              <a:ext cx="4023869" cy="586603"/>
            </a:xfrm>
            <a:prstGeom prst="rect">
              <a:avLst/>
            </a:prstGeom>
            <a:noFill/>
          </p:spPr>
          <p:txBody>
            <a:bodyPr wrap="square" rtlCol="0">
              <a:spAutoFit/>
            </a:bodyPr>
            <a:lstStyle/>
            <a:p>
              <a:pPr marL="0" lvl="1" algn="ctr" fontAlgn="base">
                <a:spcBef>
                  <a:spcPct val="0"/>
                </a:spcBef>
                <a:spcAft>
                  <a:spcPct val="0"/>
                </a:spcAft>
              </a:pPr>
              <a:r>
                <a:rPr lang="en-US" altLang="zh-CN" sz="6000" b="1" dirty="0">
                  <a:solidFill>
                    <a:schemeClr val="tx2"/>
                  </a:solidFill>
                  <a:latin typeface="微软雅黑"/>
                  <a:ea typeface="微软雅黑"/>
                </a:rPr>
                <a:t>Future Outlook</a:t>
              </a:r>
            </a:p>
          </p:txBody>
        </p:sp>
        <p:cxnSp>
          <p:nvCxnSpPr>
            <p:cNvPr id="17" name="直接连接符 16"/>
            <p:cNvCxnSpPr/>
            <p:nvPr/>
          </p:nvCxnSpPr>
          <p:spPr>
            <a:xfrm flipV="1">
              <a:off x="3635896" y="1635646"/>
              <a:ext cx="0" cy="1442009"/>
            </a:xfrm>
            <a:prstGeom prst="line">
              <a:avLst/>
            </a:prstGeom>
            <a:noFill/>
            <a:ln w="12700" cap="flat" cmpd="sng" algn="ctr">
              <a:solidFill>
                <a:srgbClr val="080808"/>
              </a:solidFill>
              <a:prstDash val="dash"/>
            </a:ln>
            <a:effectLst/>
          </p:spPr>
        </p:cxnSp>
        <p:grpSp>
          <p:nvGrpSpPr>
            <p:cNvPr id="18" name="组合 17"/>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4000" b="0" i="0" u="none" strike="noStrike" kern="0" cap="none" spc="0" normalizeH="0" baseline="0" noProof="0">
                  <a:ln>
                    <a:noFill/>
                  </a:ln>
                  <a:solidFill>
                    <a:srgbClr val="080808"/>
                  </a:solidFill>
                  <a:effectLst/>
                  <a:uLnTx/>
                  <a:uFillTx/>
                  <a:latin typeface="微软雅黑"/>
                  <a:ea typeface="微软雅黑"/>
                  <a:cs typeface="+mn-cs"/>
                </a:endParaRPr>
              </a:p>
            </p:txBody>
          </p:sp>
        </p:grpSp>
        <p:sp>
          <p:nvSpPr>
            <p:cNvPr id="19" name="TextBox 13"/>
            <p:cNvSpPr txBox="1"/>
            <p:nvPr/>
          </p:nvSpPr>
          <p:spPr>
            <a:xfrm>
              <a:off x="2391927" y="1950726"/>
              <a:ext cx="902846" cy="711034"/>
            </a:xfrm>
            <a:prstGeom prst="rect">
              <a:avLst/>
            </a:prstGeom>
            <a:noFill/>
          </p:spPr>
          <p:txBody>
            <a:bodyPr wrap="square" lIns="0" tIns="0" rIns="0" bIns="0" rtlCol="0">
              <a:spAutoFit/>
            </a:bodyPr>
            <a:lstStyle/>
            <a:p>
              <a:pPr fontAlgn="base">
                <a:spcBef>
                  <a:spcPct val="0"/>
                </a:spcBef>
                <a:spcAft>
                  <a:spcPct val="0"/>
                </a:spcAft>
              </a:pPr>
              <a:r>
                <a:rPr lang="en-US" altLang="zh-CN" sz="8000" b="1" dirty="0">
                  <a:solidFill>
                    <a:schemeClr val="tx2"/>
                  </a:solidFill>
                  <a:latin typeface="微软雅黑"/>
                  <a:ea typeface="微软雅黑"/>
                </a:rPr>
                <a:t>04</a:t>
              </a:r>
              <a:endParaRPr lang="zh-CN" altLang="en-US" sz="8000" b="1" dirty="0">
                <a:solidFill>
                  <a:schemeClr val="tx2"/>
                </a:solidFill>
                <a:latin typeface="微软雅黑"/>
                <a:ea typeface="微软雅黑"/>
              </a:endParaRPr>
            </a:p>
          </p:txBody>
        </p:sp>
      </p:grpSp>
    </p:spTree>
    <p:extLst>
      <p:ext uri="{BB962C8B-B14F-4D97-AF65-F5344CB8AC3E}">
        <p14:creationId xmlns:p14="http://schemas.microsoft.com/office/powerpoint/2010/main" val="1869531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3C5D711-F23E-461D-ACF3-336C983F0F01}"/>
              </a:ext>
            </a:extLst>
          </p:cNvPr>
          <p:cNvGrpSpPr/>
          <p:nvPr/>
        </p:nvGrpSpPr>
        <p:grpSpPr>
          <a:xfrm>
            <a:off x="767020" y="1162749"/>
            <a:ext cx="10806588" cy="4689087"/>
            <a:chOff x="863865" y="1545746"/>
            <a:chExt cx="7146290" cy="3763909"/>
          </a:xfrm>
        </p:grpSpPr>
        <p:sp>
          <p:nvSpPr>
            <p:cNvPr id="3" name="Freeform 42">
              <a:extLst>
                <a:ext uri="{FF2B5EF4-FFF2-40B4-BE49-F238E27FC236}">
                  <a16:creationId xmlns:a16="http://schemas.microsoft.com/office/drawing/2014/main" id="{863795C2-146B-4323-A2EA-FD833BE53DFE}"/>
                </a:ext>
              </a:extLst>
            </p:cNvPr>
            <p:cNvSpPr>
              <a:spLocks/>
            </p:cNvSpPr>
            <p:nvPr/>
          </p:nvSpPr>
          <p:spPr bwMode="auto">
            <a:xfrm>
              <a:off x="1300537" y="1853727"/>
              <a:ext cx="2529724" cy="604506"/>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 name="Freeform 42">
              <a:extLst>
                <a:ext uri="{FF2B5EF4-FFF2-40B4-BE49-F238E27FC236}">
                  <a16:creationId xmlns:a16="http://schemas.microsoft.com/office/drawing/2014/main" id="{8DC0EBA6-B862-438B-8B50-C1B493F0D656}"/>
                </a:ext>
              </a:extLst>
            </p:cNvPr>
            <p:cNvSpPr>
              <a:spLocks/>
            </p:cNvSpPr>
            <p:nvPr/>
          </p:nvSpPr>
          <p:spPr bwMode="auto">
            <a:xfrm flipH="1">
              <a:off x="5030154" y="1853727"/>
              <a:ext cx="2529724" cy="604506"/>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 name="Freeform 42">
              <a:extLst>
                <a:ext uri="{FF2B5EF4-FFF2-40B4-BE49-F238E27FC236}">
                  <a16:creationId xmlns:a16="http://schemas.microsoft.com/office/drawing/2014/main" id="{F5D639DD-0DAF-4D2C-BC16-6F18B10B0EC8}"/>
                </a:ext>
              </a:extLst>
            </p:cNvPr>
            <p:cNvSpPr>
              <a:spLocks/>
            </p:cNvSpPr>
            <p:nvPr/>
          </p:nvSpPr>
          <p:spPr bwMode="auto">
            <a:xfrm flipV="1">
              <a:off x="1320328" y="4289260"/>
              <a:ext cx="2529724" cy="706081"/>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 name="Freeform 42">
              <a:extLst>
                <a:ext uri="{FF2B5EF4-FFF2-40B4-BE49-F238E27FC236}">
                  <a16:creationId xmlns:a16="http://schemas.microsoft.com/office/drawing/2014/main" id="{72F0A2C6-5D2B-44C6-B0E5-2D4E82107D56}"/>
                </a:ext>
              </a:extLst>
            </p:cNvPr>
            <p:cNvSpPr>
              <a:spLocks/>
            </p:cNvSpPr>
            <p:nvPr/>
          </p:nvSpPr>
          <p:spPr bwMode="auto">
            <a:xfrm flipH="1" flipV="1">
              <a:off x="5030154" y="4576595"/>
              <a:ext cx="2529724" cy="41874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fontAlgn="auto">
                <a:spcBef>
                  <a:spcPts val="0"/>
                </a:spcBef>
                <a:spcAft>
                  <a:spcPts val="0"/>
                </a:spcAft>
                <a:buFontTx/>
                <a:buNone/>
              </a:pPr>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8" name="组合 34">
              <a:extLst>
                <a:ext uri="{FF2B5EF4-FFF2-40B4-BE49-F238E27FC236}">
                  <a16:creationId xmlns:a16="http://schemas.microsoft.com/office/drawing/2014/main" id="{42AF0C11-78BB-482E-A87E-EB08CF366F10}"/>
                </a:ext>
              </a:extLst>
            </p:cNvPr>
            <p:cNvGrpSpPr>
              <a:grpSpLocks/>
            </p:cNvGrpSpPr>
            <p:nvPr/>
          </p:nvGrpSpPr>
          <p:grpSpPr bwMode="auto">
            <a:xfrm>
              <a:off x="863865" y="2399858"/>
              <a:ext cx="899320" cy="944377"/>
              <a:chOff x="0" y="0"/>
              <a:chExt cx="1154113" cy="1155699"/>
            </a:xfrm>
            <a:solidFill>
              <a:sysClr val="window" lastClr="FFFFFF">
                <a:lumMod val="65000"/>
              </a:sysClr>
            </a:solidFill>
          </p:grpSpPr>
          <p:sp>
            <p:nvSpPr>
              <p:cNvPr id="26" name="Oval 30">
                <a:extLst>
                  <a:ext uri="{FF2B5EF4-FFF2-40B4-BE49-F238E27FC236}">
                    <a16:creationId xmlns:a16="http://schemas.microsoft.com/office/drawing/2014/main" id="{ACDBC675-B8D7-45A0-927E-6317B627C3C9}"/>
                  </a:ext>
                </a:extLst>
              </p:cNvPr>
              <p:cNvSpPr>
                <a:spLocks noChangeArrowheads="1"/>
              </p:cNvSpPr>
              <p:nvPr/>
            </p:nvSpPr>
            <p:spPr bwMode="auto">
              <a:xfrm>
                <a:off x="0" y="0"/>
                <a:ext cx="1154113" cy="1155699"/>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7" name="Freeform 34">
                <a:extLst>
                  <a:ext uri="{FF2B5EF4-FFF2-40B4-BE49-F238E27FC236}">
                    <a16:creationId xmlns:a16="http://schemas.microsoft.com/office/drawing/2014/main" id="{B6E1F61C-F62B-421F-9B8A-AF382A398BF7}"/>
                  </a:ext>
                </a:extLst>
              </p:cNvPr>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9" name="组合 37">
              <a:extLst>
                <a:ext uri="{FF2B5EF4-FFF2-40B4-BE49-F238E27FC236}">
                  <a16:creationId xmlns:a16="http://schemas.microsoft.com/office/drawing/2014/main" id="{3EF44B24-E973-415E-8D74-09D4DD8F1935}"/>
                </a:ext>
              </a:extLst>
            </p:cNvPr>
            <p:cNvGrpSpPr>
              <a:grpSpLocks/>
            </p:cNvGrpSpPr>
            <p:nvPr/>
          </p:nvGrpSpPr>
          <p:grpSpPr bwMode="auto">
            <a:xfrm>
              <a:off x="883658" y="3686702"/>
              <a:ext cx="899320" cy="944377"/>
              <a:chOff x="0" y="0"/>
              <a:chExt cx="1154113" cy="1155698"/>
            </a:xfrm>
            <a:solidFill>
              <a:sysClr val="window" lastClr="FFFFFF">
                <a:lumMod val="65000"/>
              </a:sysClr>
            </a:solidFill>
          </p:grpSpPr>
          <p:sp>
            <p:nvSpPr>
              <p:cNvPr id="24" name="Oval 31">
                <a:extLst>
                  <a:ext uri="{FF2B5EF4-FFF2-40B4-BE49-F238E27FC236}">
                    <a16:creationId xmlns:a16="http://schemas.microsoft.com/office/drawing/2014/main" id="{27706FB0-9ECE-4325-BA2A-5257EA00FE41}"/>
                  </a:ext>
                </a:extLst>
              </p:cNvPr>
              <p:cNvSpPr>
                <a:spLocks noChangeArrowheads="1"/>
              </p:cNvSpPr>
              <p:nvPr/>
            </p:nvSpPr>
            <p:spPr bwMode="auto">
              <a:xfrm>
                <a:off x="0" y="0"/>
                <a:ext cx="1154113" cy="1155699"/>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5" name="Freeform 35">
                <a:extLst>
                  <a:ext uri="{FF2B5EF4-FFF2-40B4-BE49-F238E27FC236}">
                    <a16:creationId xmlns:a16="http://schemas.microsoft.com/office/drawing/2014/main" id="{51E4F5C1-A143-4388-8B2D-F5E8B25E2717}"/>
                  </a:ext>
                </a:extLst>
              </p:cNvPr>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0" name="组合 40">
              <a:extLst>
                <a:ext uri="{FF2B5EF4-FFF2-40B4-BE49-F238E27FC236}">
                  <a16:creationId xmlns:a16="http://schemas.microsoft.com/office/drawing/2014/main" id="{6365432E-6189-4AE7-8F35-F34F39A6A74F}"/>
                </a:ext>
              </a:extLst>
            </p:cNvPr>
            <p:cNvGrpSpPr>
              <a:grpSpLocks/>
            </p:cNvGrpSpPr>
            <p:nvPr/>
          </p:nvGrpSpPr>
          <p:grpSpPr bwMode="auto">
            <a:xfrm>
              <a:off x="7073724" y="2425802"/>
              <a:ext cx="900557" cy="944377"/>
              <a:chOff x="0" y="0"/>
              <a:chExt cx="1155700" cy="1155698"/>
            </a:xfrm>
            <a:solidFill>
              <a:sysClr val="window" lastClr="FFFFFF">
                <a:lumMod val="65000"/>
              </a:sysClr>
            </a:solidFill>
          </p:grpSpPr>
          <p:sp>
            <p:nvSpPr>
              <p:cNvPr id="22" name="Oval 33">
                <a:extLst>
                  <a:ext uri="{FF2B5EF4-FFF2-40B4-BE49-F238E27FC236}">
                    <a16:creationId xmlns:a16="http://schemas.microsoft.com/office/drawing/2014/main" id="{58BA0C84-D7DF-4641-9B7C-49439AD917A1}"/>
                  </a:ext>
                </a:extLst>
              </p:cNvPr>
              <p:cNvSpPr>
                <a:spLocks noChangeArrowheads="1"/>
              </p:cNvSpPr>
              <p:nvPr/>
            </p:nvSpPr>
            <p:spPr bwMode="auto">
              <a:xfrm>
                <a:off x="0" y="0"/>
                <a:ext cx="1155700" cy="1155698"/>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3" name="Freeform 36">
                <a:extLst>
                  <a:ext uri="{FF2B5EF4-FFF2-40B4-BE49-F238E27FC236}">
                    <a16:creationId xmlns:a16="http://schemas.microsoft.com/office/drawing/2014/main" id="{98D67CB6-EAB7-48CF-988E-8ACCDE094990}"/>
                  </a:ext>
                </a:extLst>
              </p:cNvPr>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1" name="组合 43">
              <a:extLst>
                <a:ext uri="{FF2B5EF4-FFF2-40B4-BE49-F238E27FC236}">
                  <a16:creationId xmlns:a16="http://schemas.microsoft.com/office/drawing/2014/main" id="{0A8371FC-16E3-4593-84B1-95CDC659BC30}"/>
                </a:ext>
              </a:extLst>
            </p:cNvPr>
            <p:cNvGrpSpPr>
              <a:grpSpLocks/>
            </p:cNvGrpSpPr>
            <p:nvPr/>
          </p:nvGrpSpPr>
          <p:grpSpPr bwMode="auto">
            <a:xfrm>
              <a:off x="7110835" y="3711349"/>
              <a:ext cx="899320" cy="944377"/>
              <a:chOff x="0" y="0"/>
              <a:chExt cx="1154113" cy="1155698"/>
            </a:xfrm>
            <a:solidFill>
              <a:sysClr val="window" lastClr="FFFFFF">
                <a:lumMod val="65000"/>
              </a:sysClr>
            </a:solidFill>
          </p:grpSpPr>
          <p:sp>
            <p:nvSpPr>
              <p:cNvPr id="20" name="Oval 32">
                <a:extLst>
                  <a:ext uri="{FF2B5EF4-FFF2-40B4-BE49-F238E27FC236}">
                    <a16:creationId xmlns:a16="http://schemas.microsoft.com/office/drawing/2014/main" id="{6D81A6D6-4DAD-460F-BF1D-63B4CB8E4218}"/>
                  </a:ext>
                </a:extLst>
              </p:cNvPr>
              <p:cNvSpPr>
                <a:spLocks noChangeArrowheads="1"/>
              </p:cNvSpPr>
              <p:nvPr/>
            </p:nvSpPr>
            <p:spPr bwMode="auto">
              <a:xfrm>
                <a:off x="0" y="0"/>
                <a:ext cx="1154113" cy="1155698"/>
              </a:xfrm>
              <a:prstGeom prst="ellipse">
                <a:avLst/>
              </a:prstGeom>
              <a:solidFill>
                <a:srgbClr val="0070C0"/>
              </a:solidFill>
              <a:ln w="63500">
                <a:solidFill>
                  <a:sysClr val="window" lastClr="FFFFFF"/>
                </a:solidFill>
                <a:round/>
                <a:headEnd/>
                <a:tailE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微软雅黑" panose="020B0503020204020204" pitchFamily="34" charset="-122"/>
                  <a:ea typeface="微软雅黑" pitchFamily="34" charset="-122"/>
                </a:endParaRPr>
              </a:p>
            </p:txBody>
          </p:sp>
          <p:sp>
            <p:nvSpPr>
              <p:cNvPr id="21" name="Freeform 37">
                <a:extLst>
                  <a:ext uri="{FF2B5EF4-FFF2-40B4-BE49-F238E27FC236}">
                    <a16:creationId xmlns:a16="http://schemas.microsoft.com/office/drawing/2014/main" id="{6CC04955-E26D-407D-A460-40F7F85AAB02}"/>
                  </a:ext>
                </a:extLst>
              </p:cNvPr>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2" name="TextBox 46">
              <a:extLst>
                <a:ext uri="{FF2B5EF4-FFF2-40B4-BE49-F238E27FC236}">
                  <a16:creationId xmlns:a16="http://schemas.microsoft.com/office/drawing/2014/main" id="{82F49044-ABE3-4FC7-BF59-7A43183BABAA}"/>
                </a:ext>
              </a:extLst>
            </p:cNvPr>
            <p:cNvSpPr txBox="1">
              <a:spLocks noChangeArrowheads="1"/>
            </p:cNvSpPr>
            <p:nvPr/>
          </p:nvSpPr>
          <p:spPr bwMode="auto">
            <a:xfrm>
              <a:off x="1643584" y="1545746"/>
              <a:ext cx="2154514"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en-US" altLang="zh-CN" sz="1800" b="1" dirty="0">
                  <a:solidFill>
                    <a:schemeClr val="tx2"/>
                  </a:solidFill>
                  <a:latin typeface="微软雅黑" pitchFamily="34" charset="-122"/>
                </a:rPr>
                <a:t>Weak R&amp;D Ability</a:t>
              </a:r>
            </a:p>
          </p:txBody>
        </p:sp>
        <p:sp>
          <p:nvSpPr>
            <p:cNvPr id="13" name="TextBox 47">
              <a:extLst>
                <a:ext uri="{FF2B5EF4-FFF2-40B4-BE49-F238E27FC236}">
                  <a16:creationId xmlns:a16="http://schemas.microsoft.com/office/drawing/2014/main" id="{89C9E4B9-2D67-495F-A163-096C5AE5A779}"/>
                </a:ext>
              </a:extLst>
            </p:cNvPr>
            <p:cNvSpPr txBox="1">
              <a:spLocks noChangeArrowheads="1"/>
            </p:cNvSpPr>
            <p:nvPr/>
          </p:nvSpPr>
          <p:spPr bwMode="auto">
            <a:xfrm>
              <a:off x="1778030" y="1954746"/>
              <a:ext cx="2609837" cy="108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en-US" altLang="zh-CN" sz="1400" dirty="0">
                  <a:solidFill>
                    <a:prstClr val="black"/>
                  </a:solidFill>
                  <a:cs typeface="Arial" panose="020B0604020202020204" pitchFamily="34" charset="0"/>
                </a:rPr>
                <a:t>The national support to research and develop rare earth-based functional materials is inclined to rare earth magnetic materials and luminescent materials. While, the R&amp;D teams usually change their research direction in the absence of funds.</a:t>
              </a:r>
              <a:endParaRPr lang="zh-CN" altLang="en-US" sz="1800" dirty="0">
                <a:solidFill>
                  <a:prstClr val="black"/>
                </a:solidFill>
                <a:cs typeface="Arial" panose="020B0604020202020204" pitchFamily="34" charset="0"/>
              </a:endParaRPr>
            </a:p>
          </p:txBody>
        </p:sp>
        <p:sp>
          <p:nvSpPr>
            <p:cNvPr id="14" name="TextBox 48">
              <a:extLst>
                <a:ext uri="{FF2B5EF4-FFF2-40B4-BE49-F238E27FC236}">
                  <a16:creationId xmlns:a16="http://schemas.microsoft.com/office/drawing/2014/main" id="{4AB615B8-DF96-4862-B4FE-EBC46E773492}"/>
                </a:ext>
              </a:extLst>
            </p:cNvPr>
            <p:cNvSpPr txBox="1">
              <a:spLocks noChangeArrowheads="1"/>
            </p:cNvSpPr>
            <p:nvPr/>
          </p:nvSpPr>
          <p:spPr bwMode="auto">
            <a:xfrm>
              <a:off x="4812103" y="1549927"/>
              <a:ext cx="3129763"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en-US" altLang="zh-CN" sz="1800" b="1" dirty="0">
                  <a:solidFill>
                    <a:schemeClr val="tx2"/>
                  </a:solidFill>
                  <a:latin typeface="微软雅黑" pitchFamily="34" charset="-122"/>
                </a:rPr>
                <a:t>Slow Industrialization of New Materials </a:t>
              </a:r>
            </a:p>
          </p:txBody>
        </p:sp>
        <p:sp>
          <p:nvSpPr>
            <p:cNvPr id="15" name="TextBox 49">
              <a:extLst>
                <a:ext uri="{FF2B5EF4-FFF2-40B4-BE49-F238E27FC236}">
                  <a16:creationId xmlns:a16="http://schemas.microsoft.com/office/drawing/2014/main" id="{91D13596-B3F3-4A20-80A7-E0745E25BE0F}"/>
                </a:ext>
              </a:extLst>
            </p:cNvPr>
            <p:cNvSpPr txBox="1">
              <a:spLocks noChangeArrowheads="1"/>
            </p:cNvSpPr>
            <p:nvPr/>
          </p:nvSpPr>
          <p:spPr bwMode="auto">
            <a:xfrm>
              <a:off x="4889133" y="1931049"/>
              <a:ext cx="2400454" cy="143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en-US" altLang="zh-CN" sz="1400" dirty="0">
                  <a:solidFill>
                    <a:prstClr val="black"/>
                  </a:solidFill>
                  <a:cs typeface="Arial" panose="020B0604020202020204" pitchFamily="34" charset="0"/>
                </a:rPr>
                <a:t>Production process of hydrogen storage alloy such as La-Mg-Ni based alloy is complicated, and it’s difficult to ensure the uniformity and stability of alloy structure when to achieve industrialization.</a:t>
              </a:r>
            </a:p>
            <a:p>
              <a:pPr eaLnBrk="1" fontAlgn="auto" hangingPunct="1">
                <a:spcBef>
                  <a:spcPct val="0"/>
                </a:spcBef>
                <a:spcAft>
                  <a:spcPts val="0"/>
                </a:spcAft>
                <a:buFontTx/>
                <a:buNone/>
              </a:pPr>
              <a:r>
                <a:rPr lang="en-US" altLang="zh-CN" sz="1400" dirty="0">
                  <a:solidFill>
                    <a:prstClr val="black"/>
                  </a:solidFill>
                  <a:cs typeface="Arial" panose="020B0604020202020204" pitchFamily="34" charset="0"/>
                </a:rPr>
                <a:t>Domestic overcapacity and enterprise management difficulties drag down industrialization of new materials. </a:t>
              </a:r>
              <a:endParaRPr lang="zh-CN" altLang="en-US" sz="1400" dirty="0">
                <a:solidFill>
                  <a:prstClr val="black"/>
                </a:solidFill>
                <a:cs typeface="Arial" panose="020B0604020202020204" pitchFamily="34" charset="0"/>
              </a:endParaRPr>
            </a:p>
          </p:txBody>
        </p:sp>
        <p:sp>
          <p:nvSpPr>
            <p:cNvPr id="16" name="TextBox 50">
              <a:extLst>
                <a:ext uri="{FF2B5EF4-FFF2-40B4-BE49-F238E27FC236}">
                  <a16:creationId xmlns:a16="http://schemas.microsoft.com/office/drawing/2014/main" id="{338CB9EB-22CD-48F9-95EE-FC9BDB3EAC3B}"/>
                </a:ext>
              </a:extLst>
            </p:cNvPr>
            <p:cNvSpPr txBox="1">
              <a:spLocks noChangeArrowheads="1"/>
            </p:cNvSpPr>
            <p:nvPr/>
          </p:nvSpPr>
          <p:spPr bwMode="auto">
            <a:xfrm>
              <a:off x="1505534" y="5016293"/>
              <a:ext cx="2565059"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en-US" altLang="zh-CN" sz="1800" b="1" dirty="0">
                  <a:solidFill>
                    <a:schemeClr val="tx2"/>
                  </a:solidFill>
                  <a:latin typeface="微软雅黑" pitchFamily="34" charset="-122"/>
                </a:rPr>
                <a:t>To-be-improved Performance</a:t>
              </a:r>
            </a:p>
          </p:txBody>
        </p:sp>
        <p:sp>
          <p:nvSpPr>
            <p:cNvPr id="17" name="TextBox 51">
              <a:extLst>
                <a:ext uri="{FF2B5EF4-FFF2-40B4-BE49-F238E27FC236}">
                  <a16:creationId xmlns:a16="http://schemas.microsoft.com/office/drawing/2014/main" id="{01D739D0-9787-48B1-8197-7707E7C7EF80}"/>
                </a:ext>
              </a:extLst>
            </p:cNvPr>
            <p:cNvSpPr txBox="1">
              <a:spLocks noChangeArrowheads="1"/>
            </p:cNvSpPr>
            <p:nvPr/>
          </p:nvSpPr>
          <p:spPr bwMode="auto">
            <a:xfrm>
              <a:off x="1782978" y="3994563"/>
              <a:ext cx="2577676" cy="9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en-US" altLang="zh-CN" sz="1400" dirty="0">
                  <a:solidFill>
                    <a:prstClr val="black"/>
                  </a:solidFill>
                  <a:cs typeface="Arial" panose="020B0604020202020204" pitchFamily="34" charset="0"/>
                </a:rPr>
                <a:t>The hydrogen storage rate of rare earth hydrogen storage materials is rather low and has little advantage in the solid-state hydrogen storage industry, so it is necessary to improve the hydrogen absorption mass ratio. </a:t>
              </a:r>
            </a:p>
          </p:txBody>
        </p:sp>
        <p:sp>
          <p:nvSpPr>
            <p:cNvPr id="18" name="TextBox 52">
              <a:extLst>
                <a:ext uri="{FF2B5EF4-FFF2-40B4-BE49-F238E27FC236}">
                  <a16:creationId xmlns:a16="http://schemas.microsoft.com/office/drawing/2014/main" id="{0D521E50-72C0-4297-AFF4-745ABE45D69F}"/>
                </a:ext>
              </a:extLst>
            </p:cNvPr>
            <p:cNvSpPr txBox="1">
              <a:spLocks noChangeArrowheads="1"/>
            </p:cNvSpPr>
            <p:nvPr/>
          </p:nvSpPr>
          <p:spPr bwMode="auto">
            <a:xfrm>
              <a:off x="5182927" y="5036988"/>
              <a:ext cx="2224176" cy="27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fontAlgn="auto" hangingPunct="1">
                <a:spcBef>
                  <a:spcPct val="0"/>
                </a:spcBef>
                <a:spcAft>
                  <a:spcPts val="0"/>
                </a:spcAft>
                <a:buFontTx/>
                <a:buNone/>
              </a:pPr>
              <a:r>
                <a:rPr lang="en-US" altLang="zh-CN" sz="1800" b="1" dirty="0">
                  <a:solidFill>
                    <a:schemeClr val="tx2"/>
                  </a:solidFill>
                  <a:latin typeface="微软雅黑" pitchFamily="34" charset="-122"/>
                </a:rPr>
                <a:t>To-be-reduced Cost</a:t>
              </a:r>
            </a:p>
          </p:txBody>
        </p:sp>
        <p:sp>
          <p:nvSpPr>
            <p:cNvPr id="19" name="TextBox 53">
              <a:extLst>
                <a:ext uri="{FF2B5EF4-FFF2-40B4-BE49-F238E27FC236}">
                  <a16:creationId xmlns:a16="http://schemas.microsoft.com/office/drawing/2014/main" id="{E558FB30-60B6-4CB7-A5DE-9B29E293E425}"/>
                </a:ext>
              </a:extLst>
            </p:cNvPr>
            <p:cNvSpPr txBox="1">
              <a:spLocks noChangeArrowheads="1"/>
            </p:cNvSpPr>
            <p:nvPr/>
          </p:nvSpPr>
          <p:spPr bwMode="auto">
            <a:xfrm>
              <a:off x="4889133" y="3355519"/>
              <a:ext cx="2199435" cy="160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084" tIns="31042" rIns="62084" bIns="3104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fontAlgn="auto" hangingPunct="1">
                <a:spcBef>
                  <a:spcPct val="0"/>
                </a:spcBef>
                <a:spcAft>
                  <a:spcPts val="0"/>
                </a:spcAft>
                <a:buFontTx/>
                <a:buNone/>
              </a:pPr>
              <a:r>
                <a:rPr lang="en-US" altLang="zh-CN" sz="1400" dirty="0">
                  <a:solidFill>
                    <a:prstClr val="black"/>
                  </a:solidFill>
                  <a:cs typeface="Arial" panose="020B0604020202020204" pitchFamily="34" charset="0"/>
                </a:rPr>
                <a:t>In the application of wind-solar energy storage and Ni-MH batteries for energy storage, the high cost of rare earth hydrogen storage alloy is the biggest bottleneck. Therefore, it is necessary to further optimize the composition of raw materials and reduce the content of nickel and cobalt as well as expensive rare earth elements.</a:t>
              </a:r>
              <a:endParaRPr lang="zh-CN" altLang="en-US" sz="1400" dirty="0">
                <a:solidFill>
                  <a:prstClr val="black"/>
                </a:solidFill>
                <a:cs typeface="Arial" panose="020B0604020202020204" pitchFamily="34" charset="0"/>
              </a:endParaRPr>
            </a:p>
          </p:txBody>
        </p:sp>
      </p:grpSp>
      <p:sp>
        <p:nvSpPr>
          <p:cNvPr id="28" name="标题 1"/>
          <p:cNvSpPr txBox="1">
            <a:spLocks/>
          </p:cNvSpPr>
          <p:nvPr/>
        </p:nvSpPr>
        <p:spPr>
          <a:xfrm>
            <a:off x="455305" y="204701"/>
            <a:ext cx="8910571"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4.1 Bottleneck in Rare-Earth Hydrogen Storage Development </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385232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82">
            <a:extLst>
              <a:ext uri="{FF2B5EF4-FFF2-40B4-BE49-F238E27FC236}">
                <a16:creationId xmlns:a16="http://schemas.microsoft.com/office/drawing/2014/main" id="{76C5E674-15E2-42A7-8DA1-39710D6F92D3}"/>
              </a:ext>
            </a:extLst>
          </p:cNvPr>
          <p:cNvSpPr txBox="1"/>
          <p:nvPr/>
        </p:nvSpPr>
        <p:spPr>
          <a:xfrm>
            <a:off x="914733" y="986578"/>
            <a:ext cx="11073320" cy="2085186"/>
          </a:xfrm>
          <a:prstGeom prst="rect">
            <a:avLst/>
          </a:prstGeom>
          <a:noFill/>
        </p:spPr>
        <p:txBody>
          <a:bodyPr wrap="square" rtlCol="0">
            <a:spAutoFit/>
          </a:bodyPr>
          <a:lstStyle/>
          <a:p>
            <a:pPr fontAlgn="base">
              <a:lnSpc>
                <a:spcPct val="150000"/>
              </a:lnSpc>
              <a:spcBef>
                <a:spcPct val="0"/>
              </a:spcBef>
              <a:spcAft>
                <a:spcPct val="0"/>
              </a:spcAft>
              <a:buFont typeface="Arial" charset="0"/>
              <a:buNone/>
            </a:pPr>
            <a:r>
              <a:rPr lang="en-US" altLang="zh-CN" b="1" dirty="0">
                <a:solidFill>
                  <a:schemeClr val="tx2"/>
                </a:solidFill>
                <a:latin typeface="微软雅黑" pitchFamily="34" charset="-122"/>
                <a:ea typeface="微软雅黑" pitchFamily="34" charset="-122"/>
              </a:rPr>
              <a:t>Ni-MH Battery</a:t>
            </a:r>
            <a:r>
              <a:rPr lang="zh-CN" altLang="en-US" b="1" dirty="0">
                <a:solidFill>
                  <a:schemeClr val="tx2"/>
                </a:solidFill>
                <a:latin typeface="微软雅黑" pitchFamily="34" charset="-122"/>
                <a:ea typeface="微软雅黑" pitchFamily="34" charset="-122"/>
              </a:rPr>
              <a:t>：</a:t>
            </a:r>
            <a:endParaRPr lang="en-US" altLang="zh-CN" b="1" dirty="0">
              <a:solidFill>
                <a:schemeClr val="tx2"/>
              </a:solidFill>
              <a:latin typeface="微软雅黑" pitchFamily="34" charset="-122"/>
              <a:ea typeface="微软雅黑" pitchFamily="34" charset="-122"/>
            </a:endParaRPr>
          </a:p>
          <a:p>
            <a:pPr marL="285750" indent="-285750" fontAlgn="base">
              <a:lnSpc>
                <a:spcPct val="150000"/>
              </a:lnSpc>
              <a:spcBef>
                <a:spcPct val="0"/>
              </a:spcBef>
              <a:spcAft>
                <a:spcPct val="0"/>
              </a:spcAft>
              <a:buFont typeface="Wingdings" panose="05000000000000000000" pitchFamily="2" charset="2"/>
              <a:buChar char="u"/>
            </a:pPr>
            <a:r>
              <a:rPr lang="en-US" altLang="zh-CN" sz="1400" dirty="0">
                <a:solidFill>
                  <a:srgbClr val="292929"/>
                </a:solidFill>
                <a:latin typeface="Arial" panose="020B0604020202020204" pitchFamily="34" charset="0"/>
                <a:ea typeface="微软雅黑" pitchFamily="34" charset="-122"/>
                <a:cs typeface="Arial" panose="020B0604020202020204" pitchFamily="34" charset="0"/>
              </a:rPr>
              <a:t>Backup Power: The market of in-car backup power (e-call, T-box), rail traffic backup power and energy-storage backup power has enormous development potential, and Ni-MH battery has great advantages in the broad-temperature discharging field with a rather promising future.</a:t>
            </a:r>
          </a:p>
          <a:p>
            <a:pPr marL="285750" indent="-285750" fontAlgn="base">
              <a:lnSpc>
                <a:spcPct val="150000"/>
              </a:lnSpc>
              <a:spcBef>
                <a:spcPct val="0"/>
              </a:spcBef>
              <a:spcAft>
                <a:spcPct val="0"/>
              </a:spcAft>
              <a:buFont typeface="Wingdings" panose="05000000000000000000" pitchFamily="2" charset="2"/>
              <a:buChar char="u"/>
            </a:pPr>
            <a:r>
              <a:rPr lang="en-US" altLang="zh-CN" sz="1400" dirty="0">
                <a:solidFill>
                  <a:srgbClr val="292929"/>
                </a:solidFill>
                <a:latin typeface="Arial" panose="020B0604020202020204" pitchFamily="34" charset="0"/>
                <a:ea typeface="微软雅黑" pitchFamily="34" charset="-122"/>
                <a:cs typeface="Arial" panose="020B0604020202020204" pitchFamily="34" charset="0"/>
              </a:rPr>
              <a:t>In-car Power Battery: Toyota hybrid power vehicle sees rapid increased sales and contributes to the promising future of the global HEV market, expected to bring huge incremental value to the Ni-MH battery market.</a:t>
            </a:r>
            <a:endParaRPr lang="zh-CN" altLang="en-US" dirty="0">
              <a:solidFill>
                <a:srgbClr val="292929"/>
              </a:solidFill>
              <a:latin typeface="微软雅黑" pitchFamily="34" charset="-122"/>
              <a:ea typeface="微软雅黑" pitchFamily="34" charset="-122"/>
            </a:endParaRPr>
          </a:p>
        </p:txBody>
      </p:sp>
      <p:sp>
        <p:nvSpPr>
          <p:cNvPr id="11" name="TextBox 184">
            <a:extLst>
              <a:ext uri="{FF2B5EF4-FFF2-40B4-BE49-F238E27FC236}">
                <a16:creationId xmlns:a16="http://schemas.microsoft.com/office/drawing/2014/main" id="{181F78DC-E110-48DF-93FC-8BC604C855F1}"/>
              </a:ext>
            </a:extLst>
          </p:cNvPr>
          <p:cNvSpPr txBox="1"/>
          <p:nvPr/>
        </p:nvSpPr>
        <p:spPr>
          <a:xfrm>
            <a:off x="914733" y="3131458"/>
            <a:ext cx="10979191" cy="3054682"/>
          </a:xfrm>
          <a:prstGeom prst="rect">
            <a:avLst/>
          </a:prstGeom>
          <a:noFill/>
        </p:spPr>
        <p:txBody>
          <a:bodyPr wrap="square" rtlCol="0">
            <a:spAutoFit/>
          </a:bodyPr>
          <a:lstStyle/>
          <a:p>
            <a:pPr fontAlgn="base">
              <a:lnSpc>
                <a:spcPct val="150000"/>
              </a:lnSpc>
              <a:spcBef>
                <a:spcPct val="0"/>
              </a:spcBef>
              <a:spcAft>
                <a:spcPct val="0"/>
              </a:spcAft>
              <a:buFont typeface="Arial" charset="0"/>
              <a:buNone/>
            </a:pPr>
            <a:r>
              <a:rPr lang="en-US" altLang="zh-CN" b="1" dirty="0">
                <a:solidFill>
                  <a:schemeClr val="tx2"/>
                </a:solidFill>
                <a:latin typeface="微软雅黑" pitchFamily="34" charset="-122"/>
                <a:ea typeface="微软雅黑" pitchFamily="34" charset="-122"/>
              </a:rPr>
              <a:t>Solid-state Hydrogen Storage</a:t>
            </a:r>
            <a:r>
              <a:rPr lang="zh-CN" altLang="en-US" b="1" dirty="0">
                <a:solidFill>
                  <a:schemeClr val="tx2"/>
                </a:solidFill>
                <a:latin typeface="微软雅黑" pitchFamily="34" charset="-122"/>
                <a:ea typeface="微软雅黑" pitchFamily="34" charset="-122"/>
              </a:rPr>
              <a:t>：</a:t>
            </a:r>
            <a:endParaRPr lang="en-US" altLang="zh-CN" b="1" dirty="0">
              <a:solidFill>
                <a:schemeClr val="tx2"/>
              </a:solidFill>
              <a:latin typeface="微软雅黑" pitchFamily="34" charset="-122"/>
              <a:ea typeface="微软雅黑" pitchFamily="34" charset="-122"/>
            </a:endParaRPr>
          </a:p>
          <a:p>
            <a:pPr marL="285750" indent="-285750" fontAlgn="base">
              <a:lnSpc>
                <a:spcPct val="150000"/>
              </a:lnSpc>
              <a:spcBef>
                <a:spcPct val="0"/>
              </a:spcBef>
              <a:spcAft>
                <a:spcPct val="0"/>
              </a:spcAft>
              <a:buFont typeface="Wingdings" panose="05000000000000000000" pitchFamily="2" charset="2"/>
              <a:buChar char="u"/>
            </a:pPr>
            <a:r>
              <a:rPr lang="en-US" altLang="zh-CN" sz="1400" dirty="0">
                <a:solidFill>
                  <a:srgbClr val="292929"/>
                </a:solidFill>
                <a:latin typeface="Arial" panose="020B0604020202020204" pitchFamily="34" charset="0"/>
                <a:ea typeface="微软雅黑" pitchFamily="34" charset="-122"/>
                <a:cs typeface="Arial" panose="020B0604020202020204" pitchFamily="34" charset="0"/>
              </a:rPr>
              <a:t>Solid-state Hydrogen Storage System: The development of renewable energy resources like wind and solar energy is in urgent demand for energy storage systems to create stable power supply. However, such hydrogen storage system requires high safety and environmental protection as well as low mass storage density, for which it is suitable to use rare earth-base hydrogen storage materials.</a:t>
            </a:r>
          </a:p>
          <a:p>
            <a:pPr marL="285750" indent="-285750" fontAlgn="base">
              <a:lnSpc>
                <a:spcPct val="150000"/>
              </a:lnSpc>
              <a:spcBef>
                <a:spcPct val="0"/>
              </a:spcBef>
              <a:spcAft>
                <a:spcPct val="0"/>
              </a:spcAft>
              <a:buFont typeface="Wingdings" panose="05000000000000000000" pitchFamily="2" charset="2"/>
              <a:buChar char="u"/>
            </a:pPr>
            <a:r>
              <a:rPr lang="en-US" altLang="zh-CN" sz="1400" dirty="0">
                <a:solidFill>
                  <a:srgbClr val="292929"/>
                </a:solidFill>
                <a:latin typeface="Arial" panose="020B0604020202020204" pitchFamily="34" charset="0"/>
                <a:ea typeface="微软雅黑" pitchFamily="34" charset="-122"/>
                <a:cs typeface="Arial" panose="020B0604020202020204" pitchFamily="34" charset="0"/>
              </a:rPr>
              <a:t>In-car Fuel Hydrogen Supply System: Suitable for “Special (kind), High (frequency), Large (scale)” equipment fuel-cell industry. And at the same time, metal-base hydrogen storage alloy is well used in the fields which has counterweight requirements but asks low mass hydrogen storage density, such as forklift trucks, cranes. Moreover, small fuel-cell bicycle is another perfect application of rare earth-base hydrogen storage materials.</a:t>
            </a:r>
            <a:endParaRPr lang="en-US" altLang="zh-CN" dirty="0">
              <a:solidFill>
                <a:srgbClr val="292929"/>
              </a:solidFill>
              <a:latin typeface="微软雅黑" pitchFamily="34" charset="-122"/>
              <a:ea typeface="微软雅黑" pitchFamily="34" charset="-122"/>
            </a:endParaRPr>
          </a:p>
        </p:txBody>
      </p:sp>
      <p:sp>
        <p:nvSpPr>
          <p:cNvPr id="2" name="标题 1">
            <a:extLst>
              <a:ext uri="{FF2B5EF4-FFF2-40B4-BE49-F238E27FC236}">
                <a16:creationId xmlns:a16="http://schemas.microsoft.com/office/drawing/2014/main" id="{2EF49897-A3E9-5AE4-DE06-ACD09D455F56}"/>
              </a:ext>
            </a:extLst>
          </p:cNvPr>
          <p:cNvSpPr txBox="1">
            <a:spLocks/>
          </p:cNvSpPr>
          <p:nvPr/>
        </p:nvSpPr>
        <p:spPr>
          <a:xfrm>
            <a:off x="455305" y="204701"/>
            <a:ext cx="8910571"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4.1 Bottleneck in Rare-Earth Hydrogen Storage Development </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37082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F9E3EA3-66AB-4EBC-BD1B-FB3DE3669F90}"/>
              </a:ext>
            </a:extLst>
          </p:cNvPr>
          <p:cNvSpPr txBox="1">
            <a:spLocks noChangeArrowheads="1"/>
          </p:cNvSpPr>
          <p:nvPr/>
        </p:nvSpPr>
        <p:spPr bwMode="auto">
          <a:xfrm>
            <a:off x="2206625" y="1109663"/>
            <a:ext cx="7200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en-US" altLang="zh-CN" sz="4400" b="1" dirty="0">
                <a:solidFill>
                  <a:srgbClr val="FFFFFF"/>
                </a:solidFill>
                <a:ea typeface="黑体" panose="02010609060101010101" pitchFamily="49" charset="-122"/>
              </a:rPr>
              <a:t>Thanks !</a:t>
            </a:r>
          </a:p>
        </p:txBody>
      </p:sp>
      <p:sp>
        <p:nvSpPr>
          <p:cNvPr id="23555" name="Text Box 3">
            <a:extLst>
              <a:ext uri="{FF2B5EF4-FFF2-40B4-BE49-F238E27FC236}">
                <a16:creationId xmlns:a16="http://schemas.microsoft.com/office/drawing/2014/main" id="{248A38FA-9184-428E-BA5D-89B35FDE1857}"/>
              </a:ext>
            </a:extLst>
          </p:cNvPr>
          <p:cNvSpPr txBox="1">
            <a:spLocks noChangeArrowheads="1"/>
          </p:cNvSpPr>
          <p:nvPr/>
        </p:nvSpPr>
        <p:spPr bwMode="auto">
          <a:xfrm>
            <a:off x="2268538" y="2406650"/>
            <a:ext cx="720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zh-CN" altLang="en-US" sz="1600" dirty="0">
                <a:solidFill>
                  <a:srgbClr val="CA9E03"/>
                </a:solidFill>
                <a:ea typeface="黑体" panose="02010609060101010101" pitchFamily="49" charset="-122"/>
              </a:rPr>
              <a:t>厦门钨业股份有限公司</a:t>
            </a:r>
          </a:p>
        </p:txBody>
      </p:sp>
      <p:sp>
        <p:nvSpPr>
          <p:cNvPr id="23556" name="Text Box 4">
            <a:extLst>
              <a:ext uri="{FF2B5EF4-FFF2-40B4-BE49-F238E27FC236}">
                <a16:creationId xmlns:a16="http://schemas.microsoft.com/office/drawing/2014/main" id="{F6C56F9F-D654-4E4D-B4FF-DA0476128D63}"/>
              </a:ext>
            </a:extLst>
          </p:cNvPr>
          <p:cNvSpPr txBox="1">
            <a:spLocks noChangeArrowheads="1"/>
          </p:cNvSpPr>
          <p:nvPr/>
        </p:nvSpPr>
        <p:spPr bwMode="auto">
          <a:xfrm>
            <a:off x="2257425" y="2979738"/>
            <a:ext cx="720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zh-CN" altLang="en-US" sz="1400">
                <a:solidFill>
                  <a:srgbClr val="CA9E03"/>
                </a:solidFill>
              </a:rPr>
              <a:t>XIAMEN TUNGSTEN CO.,LTD.</a:t>
            </a:r>
          </a:p>
        </p:txBody>
      </p:sp>
      <p:sp>
        <p:nvSpPr>
          <p:cNvPr id="23557" name="Text Box 5">
            <a:extLst>
              <a:ext uri="{FF2B5EF4-FFF2-40B4-BE49-F238E27FC236}">
                <a16:creationId xmlns:a16="http://schemas.microsoft.com/office/drawing/2014/main" id="{5D35F8BA-F3FE-478A-BE6B-9E07653A4F6F}"/>
              </a:ext>
            </a:extLst>
          </p:cNvPr>
          <p:cNvSpPr txBox="1">
            <a:spLocks noChangeArrowheads="1"/>
          </p:cNvSpPr>
          <p:nvPr/>
        </p:nvSpPr>
        <p:spPr bwMode="auto">
          <a:xfrm>
            <a:off x="2246313" y="3379788"/>
            <a:ext cx="720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zh-CN" altLang="en-US" sz="1600" dirty="0">
                <a:solidFill>
                  <a:srgbClr val="CA9E03"/>
                </a:solidFill>
                <a:ea typeface="黑体" panose="02010609060101010101" pitchFamily="49" charset="-122"/>
              </a:rPr>
              <a:t>中国福建省厦门市海沧区海沧社区柯井</a:t>
            </a:r>
            <a:r>
              <a:rPr lang="en-US" altLang="zh-CN" sz="1600" dirty="0">
                <a:solidFill>
                  <a:srgbClr val="CA9E03"/>
                </a:solidFill>
                <a:ea typeface="黑体" panose="02010609060101010101" pitchFamily="49" charset="-122"/>
              </a:rPr>
              <a:t>300</a:t>
            </a:r>
            <a:r>
              <a:rPr lang="zh-CN" altLang="en-US" sz="1600" dirty="0">
                <a:solidFill>
                  <a:srgbClr val="CA9E03"/>
                </a:solidFill>
                <a:ea typeface="黑体" panose="02010609060101010101" pitchFamily="49" charset="-122"/>
              </a:rPr>
              <a:t>号 </a:t>
            </a:r>
            <a:r>
              <a:rPr lang="en-US" altLang="zh-CN" sz="1600" dirty="0">
                <a:solidFill>
                  <a:srgbClr val="CA9E03"/>
                </a:solidFill>
                <a:ea typeface="黑体" panose="02010609060101010101" pitchFamily="49" charset="-122"/>
              </a:rPr>
              <a:t>361026</a:t>
            </a:r>
          </a:p>
        </p:txBody>
      </p:sp>
      <p:sp>
        <p:nvSpPr>
          <p:cNvPr id="23558" name="Text Box 6">
            <a:extLst>
              <a:ext uri="{FF2B5EF4-FFF2-40B4-BE49-F238E27FC236}">
                <a16:creationId xmlns:a16="http://schemas.microsoft.com/office/drawing/2014/main" id="{0739EFE0-7451-4118-A378-E41CB91C9007}"/>
              </a:ext>
            </a:extLst>
          </p:cNvPr>
          <p:cNvSpPr txBox="1">
            <a:spLocks noChangeArrowheads="1"/>
          </p:cNvSpPr>
          <p:nvPr/>
        </p:nvSpPr>
        <p:spPr bwMode="auto">
          <a:xfrm>
            <a:off x="2268538" y="3844925"/>
            <a:ext cx="720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None/>
              <a:defRPr/>
            </a:pPr>
            <a:r>
              <a:rPr lang="en-US" altLang="zh-CN" sz="1400">
                <a:solidFill>
                  <a:srgbClr val="CA9E03"/>
                </a:solidFill>
              </a:rPr>
              <a:t>No.300,Ke Jingshe, Haicang District,Xiamen,FuJian,China. P.C:361026</a:t>
            </a:r>
            <a:endParaRPr lang="zh-CN" altLang="en-US" sz="1400">
              <a:solidFill>
                <a:srgbClr val="CA9E03"/>
              </a:solidFill>
            </a:endParaRPr>
          </a:p>
        </p:txBody>
      </p:sp>
    </p:spTree>
    <p:extLst>
      <p:ext uri="{BB962C8B-B14F-4D97-AF65-F5344CB8AC3E}">
        <p14:creationId xmlns:p14="http://schemas.microsoft.com/office/powerpoint/2010/main" val="171104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组合 131"/>
          <p:cNvGrpSpPr/>
          <p:nvPr/>
        </p:nvGrpSpPr>
        <p:grpSpPr>
          <a:xfrm>
            <a:off x="1265097" y="1338919"/>
            <a:ext cx="9739072" cy="4718034"/>
            <a:chOff x="244673" y="1019962"/>
            <a:chExt cx="9094473" cy="5278875"/>
          </a:xfrm>
        </p:grpSpPr>
        <p:grpSp>
          <p:nvGrpSpPr>
            <p:cNvPr id="64" name="组合 63">
              <a:extLst>
                <a:ext uri="{FF2B5EF4-FFF2-40B4-BE49-F238E27FC236}">
                  <a16:creationId xmlns:a16="http://schemas.microsoft.com/office/drawing/2014/main" id="{9AD023AF-DE7D-4EB9-B824-7FFEF8B7DAEF}"/>
                </a:ext>
              </a:extLst>
            </p:cNvPr>
            <p:cNvGrpSpPr/>
            <p:nvPr/>
          </p:nvGrpSpPr>
          <p:grpSpPr>
            <a:xfrm>
              <a:off x="1854337" y="5385849"/>
              <a:ext cx="2049710" cy="141592"/>
              <a:chOff x="3866379" y="1674310"/>
              <a:chExt cx="3557660" cy="109703"/>
            </a:xfrm>
          </p:grpSpPr>
          <p:cxnSp>
            <p:nvCxnSpPr>
              <p:cNvPr id="65" name="直接连接符 64">
                <a:extLst>
                  <a:ext uri="{FF2B5EF4-FFF2-40B4-BE49-F238E27FC236}">
                    <a16:creationId xmlns:a16="http://schemas.microsoft.com/office/drawing/2014/main" id="{8D177818-4F4E-4E8B-B323-A98857C797D6}"/>
                  </a:ext>
                </a:extLst>
              </p:cNvPr>
              <p:cNvCxnSpPr>
                <a:cxnSpLocks/>
              </p:cNvCxnSpPr>
              <p:nvPr/>
            </p:nvCxnSpPr>
            <p:spPr>
              <a:xfrm flipV="1">
                <a:off x="3866379" y="1730421"/>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椭圆 65">
                <a:extLst>
                  <a:ext uri="{FF2B5EF4-FFF2-40B4-BE49-F238E27FC236}">
                    <a16:creationId xmlns:a16="http://schemas.microsoft.com/office/drawing/2014/main" id="{3591B2C3-8274-4D68-8598-6C212C3A8F8F}"/>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67" name="组合 66">
              <a:extLst>
                <a:ext uri="{FF2B5EF4-FFF2-40B4-BE49-F238E27FC236}">
                  <a16:creationId xmlns:a16="http://schemas.microsoft.com/office/drawing/2014/main" id="{446E1ABC-0CAC-4AA6-9CAB-03D5E012E9DA}"/>
                </a:ext>
              </a:extLst>
            </p:cNvPr>
            <p:cNvGrpSpPr/>
            <p:nvPr/>
          </p:nvGrpSpPr>
          <p:grpSpPr>
            <a:xfrm>
              <a:off x="3173686" y="4388899"/>
              <a:ext cx="1289581" cy="141592"/>
              <a:chOff x="5185725" y="1674310"/>
              <a:chExt cx="2238314" cy="109703"/>
            </a:xfrm>
          </p:grpSpPr>
          <p:cxnSp>
            <p:nvCxnSpPr>
              <p:cNvPr id="68" name="直接连接符 67">
                <a:extLst>
                  <a:ext uri="{FF2B5EF4-FFF2-40B4-BE49-F238E27FC236}">
                    <a16:creationId xmlns:a16="http://schemas.microsoft.com/office/drawing/2014/main" id="{E8640E41-6A8F-4457-8946-CF800627B0C8}"/>
                  </a:ext>
                </a:extLst>
              </p:cNvPr>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椭圆 68">
                <a:extLst>
                  <a:ext uri="{FF2B5EF4-FFF2-40B4-BE49-F238E27FC236}">
                    <a16:creationId xmlns:a16="http://schemas.microsoft.com/office/drawing/2014/main" id="{B34C42A0-ADB0-49A3-AC0A-13A120091A85}"/>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70" name="组合 69">
              <a:extLst>
                <a:ext uri="{FF2B5EF4-FFF2-40B4-BE49-F238E27FC236}">
                  <a16:creationId xmlns:a16="http://schemas.microsoft.com/office/drawing/2014/main" id="{A851649E-C085-426D-9AEE-7015979D65D1}"/>
                </a:ext>
              </a:extLst>
            </p:cNvPr>
            <p:cNvGrpSpPr/>
            <p:nvPr/>
          </p:nvGrpSpPr>
          <p:grpSpPr>
            <a:xfrm>
              <a:off x="3594140" y="3391949"/>
              <a:ext cx="1047340" cy="141592"/>
              <a:chOff x="5606181" y="1674310"/>
              <a:chExt cx="1817858" cy="109703"/>
            </a:xfrm>
          </p:grpSpPr>
          <p:cxnSp>
            <p:nvCxnSpPr>
              <p:cNvPr id="71" name="直接连接符 70">
                <a:extLst>
                  <a:ext uri="{FF2B5EF4-FFF2-40B4-BE49-F238E27FC236}">
                    <a16:creationId xmlns:a16="http://schemas.microsoft.com/office/drawing/2014/main" id="{B7B86332-2413-45AA-8CA3-3DBB2310474D}"/>
                  </a:ext>
                </a:extLst>
              </p:cNvPr>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椭圆 71">
                <a:extLst>
                  <a:ext uri="{FF2B5EF4-FFF2-40B4-BE49-F238E27FC236}">
                    <a16:creationId xmlns:a16="http://schemas.microsoft.com/office/drawing/2014/main" id="{5EFAFD8C-47B2-4B4D-B38B-D8EFB2F07454}"/>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73" name="组合 72">
              <a:extLst>
                <a:ext uri="{FF2B5EF4-FFF2-40B4-BE49-F238E27FC236}">
                  <a16:creationId xmlns:a16="http://schemas.microsoft.com/office/drawing/2014/main" id="{3940955B-4EFF-42F5-A561-88BC72FC1B7E}"/>
                </a:ext>
              </a:extLst>
            </p:cNvPr>
            <p:cNvGrpSpPr/>
            <p:nvPr/>
          </p:nvGrpSpPr>
          <p:grpSpPr>
            <a:xfrm>
              <a:off x="3137394" y="2395000"/>
              <a:ext cx="1310491" cy="141592"/>
              <a:chOff x="5149433" y="1674310"/>
              <a:chExt cx="2274606" cy="109703"/>
            </a:xfrm>
          </p:grpSpPr>
          <p:cxnSp>
            <p:nvCxnSpPr>
              <p:cNvPr id="74" name="直接连接符 73">
                <a:extLst>
                  <a:ext uri="{FF2B5EF4-FFF2-40B4-BE49-F238E27FC236}">
                    <a16:creationId xmlns:a16="http://schemas.microsoft.com/office/drawing/2014/main" id="{87760FA2-8FEE-446B-B77D-AA985DF8EBBD}"/>
                  </a:ext>
                </a:extLst>
              </p:cNvPr>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5" name="椭圆 74">
                <a:extLst>
                  <a:ext uri="{FF2B5EF4-FFF2-40B4-BE49-F238E27FC236}">
                    <a16:creationId xmlns:a16="http://schemas.microsoft.com/office/drawing/2014/main" id="{E26C9C14-37C4-4F15-809E-AD76D90A5F9D}"/>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grpSp>
          <p:nvGrpSpPr>
            <p:cNvPr id="76" name="组合 75">
              <a:extLst>
                <a:ext uri="{FF2B5EF4-FFF2-40B4-BE49-F238E27FC236}">
                  <a16:creationId xmlns:a16="http://schemas.microsoft.com/office/drawing/2014/main" id="{99E2D3B8-C83E-439E-BD90-B3EBBBD8E09B}"/>
                </a:ext>
              </a:extLst>
            </p:cNvPr>
            <p:cNvGrpSpPr/>
            <p:nvPr/>
          </p:nvGrpSpPr>
          <p:grpSpPr>
            <a:xfrm>
              <a:off x="1892744" y="1398050"/>
              <a:ext cx="2027583" cy="141592"/>
              <a:chOff x="3904783" y="1674310"/>
              <a:chExt cx="3519256" cy="109703"/>
            </a:xfrm>
          </p:grpSpPr>
          <p:cxnSp>
            <p:nvCxnSpPr>
              <p:cNvPr id="77" name="直接连接符 76">
                <a:extLst>
                  <a:ext uri="{FF2B5EF4-FFF2-40B4-BE49-F238E27FC236}">
                    <a16:creationId xmlns:a16="http://schemas.microsoft.com/office/drawing/2014/main" id="{5182B40E-C604-4E22-90FF-DD25D1A3E667}"/>
                  </a:ext>
                </a:extLst>
              </p:cNvPr>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a:extLst>
                  <a:ext uri="{FF2B5EF4-FFF2-40B4-BE49-F238E27FC236}">
                    <a16:creationId xmlns:a16="http://schemas.microsoft.com/office/drawing/2014/main" id="{0104DC64-C253-42D2-99A1-1378D5B6CE2C}"/>
                  </a:ext>
                </a:extLst>
              </p:cNvPr>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sp>
          <p:nvSpPr>
            <p:cNvPr id="79" name="任意多边形 7">
              <a:extLst>
                <a:ext uri="{FF2B5EF4-FFF2-40B4-BE49-F238E27FC236}">
                  <a16:creationId xmlns:a16="http://schemas.microsoft.com/office/drawing/2014/main" id="{59559E8F-AA4F-4C1C-AE6F-F82581F9D205}"/>
                </a:ext>
              </a:extLst>
            </p:cNvPr>
            <p:cNvSpPr/>
            <p:nvPr/>
          </p:nvSpPr>
          <p:spPr>
            <a:xfrm>
              <a:off x="1190716" y="1358559"/>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itchFamily="34" charset="-122"/>
                <a:ea typeface="微软雅黑" pitchFamily="34" charset="-122"/>
              </a:endParaRPr>
            </a:p>
          </p:txBody>
        </p:sp>
        <p:grpSp>
          <p:nvGrpSpPr>
            <p:cNvPr id="80" name="组合 79">
              <a:extLst>
                <a:ext uri="{FF2B5EF4-FFF2-40B4-BE49-F238E27FC236}">
                  <a16:creationId xmlns:a16="http://schemas.microsoft.com/office/drawing/2014/main" id="{97AF3B11-8A41-4CB2-BB04-19DFEE09AABE}"/>
                </a:ext>
              </a:extLst>
            </p:cNvPr>
            <p:cNvGrpSpPr/>
            <p:nvPr/>
          </p:nvGrpSpPr>
          <p:grpSpPr>
            <a:xfrm>
              <a:off x="1115712" y="1019962"/>
              <a:ext cx="1143056" cy="1295559"/>
              <a:chOff x="2715260" y="1008512"/>
              <a:chExt cx="1143056" cy="1295559"/>
            </a:xfrm>
          </p:grpSpPr>
          <p:grpSp>
            <p:nvGrpSpPr>
              <p:cNvPr id="81" name="组合 80">
                <a:extLst>
                  <a:ext uri="{FF2B5EF4-FFF2-40B4-BE49-F238E27FC236}">
                    <a16:creationId xmlns:a16="http://schemas.microsoft.com/office/drawing/2014/main" id="{E818ECED-757A-4811-AF3D-DBEBF3572757}"/>
                  </a:ext>
                </a:extLst>
              </p:cNvPr>
              <p:cNvGrpSpPr/>
              <p:nvPr/>
            </p:nvGrpSpPr>
            <p:grpSpPr>
              <a:xfrm>
                <a:off x="2744184" y="1008512"/>
                <a:ext cx="1114132" cy="1295559"/>
                <a:chOff x="3295850" y="2065379"/>
                <a:chExt cx="3592274" cy="4177307"/>
              </a:xfrm>
            </p:grpSpPr>
            <p:sp>
              <p:nvSpPr>
                <p:cNvPr id="83" name="圆角矩形 25">
                  <a:extLst>
                    <a:ext uri="{FF2B5EF4-FFF2-40B4-BE49-F238E27FC236}">
                      <a16:creationId xmlns:a16="http://schemas.microsoft.com/office/drawing/2014/main" id="{EBB7B07F-22C9-4DC5-825E-BF2325617D06}"/>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84" name="Freeform 5">
                  <a:extLst>
                    <a:ext uri="{FF2B5EF4-FFF2-40B4-BE49-F238E27FC236}">
                      <a16:creationId xmlns:a16="http://schemas.microsoft.com/office/drawing/2014/main" id="{E4B6296A-D662-4996-A5CA-56FD12B7AC37}"/>
                    </a:ext>
                  </a:extLst>
                </p:cNvPr>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85" name="圆角矩形 27">
                  <a:extLst>
                    <a:ext uri="{FF2B5EF4-FFF2-40B4-BE49-F238E27FC236}">
                      <a16:creationId xmlns:a16="http://schemas.microsoft.com/office/drawing/2014/main" id="{360C4182-9298-4B29-A1DE-D2C9C42D4488}"/>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86" name="Freeform 5">
                  <a:extLst>
                    <a:ext uri="{FF2B5EF4-FFF2-40B4-BE49-F238E27FC236}">
                      <a16:creationId xmlns:a16="http://schemas.microsoft.com/office/drawing/2014/main" id="{CF62E777-63C8-42F7-B721-433FDE093F17}"/>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82" name="文本框 88">
                <a:extLst>
                  <a:ext uri="{FF2B5EF4-FFF2-40B4-BE49-F238E27FC236}">
                    <a16:creationId xmlns:a16="http://schemas.microsoft.com/office/drawing/2014/main" id="{97531F7D-9E24-4DF3-A115-3FC0F56AE5FE}"/>
                  </a:ext>
                </a:extLst>
              </p:cNvPr>
              <p:cNvSpPr txBox="1"/>
              <p:nvPr/>
            </p:nvSpPr>
            <p:spPr>
              <a:xfrm>
                <a:off x="2715260" y="1181804"/>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01</a:t>
                </a:r>
                <a:endParaRPr lang="zh-CN" altLang="en-US" sz="2800" dirty="0">
                  <a:solidFill>
                    <a:schemeClr val="tx2"/>
                  </a:solidFill>
                  <a:latin typeface="微软雅黑" pitchFamily="34" charset="-122"/>
                  <a:ea typeface="微软雅黑" pitchFamily="34" charset="-122"/>
                </a:endParaRPr>
              </a:p>
            </p:txBody>
          </p:sp>
        </p:grpSp>
        <p:grpSp>
          <p:nvGrpSpPr>
            <p:cNvPr id="87" name="组合 86">
              <a:extLst>
                <a:ext uri="{FF2B5EF4-FFF2-40B4-BE49-F238E27FC236}">
                  <a16:creationId xmlns:a16="http://schemas.microsoft.com/office/drawing/2014/main" id="{42904F44-3431-4A55-A702-6AF39C8A620E}"/>
                </a:ext>
              </a:extLst>
            </p:cNvPr>
            <p:cNvGrpSpPr/>
            <p:nvPr/>
          </p:nvGrpSpPr>
          <p:grpSpPr>
            <a:xfrm>
              <a:off x="1087872" y="5003278"/>
              <a:ext cx="1143055" cy="1295559"/>
              <a:chOff x="2687418" y="4991828"/>
              <a:chExt cx="1143055" cy="1295559"/>
            </a:xfrm>
          </p:grpSpPr>
          <p:grpSp>
            <p:nvGrpSpPr>
              <p:cNvPr id="88" name="组合 87">
                <a:extLst>
                  <a:ext uri="{FF2B5EF4-FFF2-40B4-BE49-F238E27FC236}">
                    <a16:creationId xmlns:a16="http://schemas.microsoft.com/office/drawing/2014/main" id="{5910BD04-BABF-4501-9AAF-95B48E6BDC45}"/>
                  </a:ext>
                </a:extLst>
              </p:cNvPr>
              <p:cNvGrpSpPr/>
              <p:nvPr/>
            </p:nvGrpSpPr>
            <p:grpSpPr>
              <a:xfrm>
                <a:off x="2716341" y="4991828"/>
                <a:ext cx="1114132" cy="1295559"/>
                <a:chOff x="3295850" y="2065379"/>
                <a:chExt cx="3592274" cy="4177307"/>
              </a:xfrm>
            </p:grpSpPr>
            <p:sp>
              <p:nvSpPr>
                <p:cNvPr id="90" name="圆角矩形 21">
                  <a:extLst>
                    <a:ext uri="{FF2B5EF4-FFF2-40B4-BE49-F238E27FC236}">
                      <a16:creationId xmlns:a16="http://schemas.microsoft.com/office/drawing/2014/main" id="{CE4E6A94-9CFB-45E7-84DA-E373E5C42A76}"/>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91" name="Freeform 5">
                  <a:extLst>
                    <a:ext uri="{FF2B5EF4-FFF2-40B4-BE49-F238E27FC236}">
                      <a16:creationId xmlns:a16="http://schemas.microsoft.com/office/drawing/2014/main" id="{B44F91BA-54B8-4F5B-B001-40F6DFF4BEB0}"/>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92" name="圆角矩形 23">
                  <a:extLst>
                    <a:ext uri="{FF2B5EF4-FFF2-40B4-BE49-F238E27FC236}">
                      <a16:creationId xmlns:a16="http://schemas.microsoft.com/office/drawing/2014/main" id="{7D2D4ECB-FA4E-4BB4-9829-FF541BC5611B}"/>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93" name="Freeform 5">
                  <a:extLst>
                    <a:ext uri="{FF2B5EF4-FFF2-40B4-BE49-F238E27FC236}">
                      <a16:creationId xmlns:a16="http://schemas.microsoft.com/office/drawing/2014/main" id="{0421A1E3-9D86-4282-B505-EFA64A1479D4}"/>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89" name="文本框 89">
                <a:extLst>
                  <a:ext uri="{FF2B5EF4-FFF2-40B4-BE49-F238E27FC236}">
                    <a16:creationId xmlns:a16="http://schemas.microsoft.com/office/drawing/2014/main" id="{83EDA364-6CAD-42FA-8912-98CF3CA6B444}"/>
                  </a:ext>
                </a:extLst>
              </p:cNvPr>
              <p:cNvSpPr txBox="1"/>
              <p:nvPr/>
            </p:nvSpPr>
            <p:spPr>
              <a:xfrm>
                <a:off x="2687418" y="5154931"/>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05</a:t>
                </a:r>
                <a:endParaRPr lang="zh-CN" altLang="en-US" sz="2800" dirty="0">
                  <a:solidFill>
                    <a:schemeClr val="tx2"/>
                  </a:solidFill>
                  <a:latin typeface="微软雅黑" pitchFamily="34" charset="-122"/>
                  <a:ea typeface="微软雅黑" pitchFamily="34" charset="-122"/>
                </a:endParaRPr>
              </a:p>
            </p:txBody>
          </p:sp>
        </p:grpSp>
        <p:grpSp>
          <p:nvGrpSpPr>
            <p:cNvPr id="94" name="组合 93">
              <a:extLst>
                <a:ext uri="{FF2B5EF4-FFF2-40B4-BE49-F238E27FC236}">
                  <a16:creationId xmlns:a16="http://schemas.microsoft.com/office/drawing/2014/main" id="{0BE0B787-950B-4812-B7CB-EA7CAD7F46FD}"/>
                </a:ext>
              </a:extLst>
            </p:cNvPr>
            <p:cNvGrpSpPr/>
            <p:nvPr/>
          </p:nvGrpSpPr>
          <p:grpSpPr>
            <a:xfrm>
              <a:off x="2285076" y="4013807"/>
              <a:ext cx="1146492" cy="1295559"/>
              <a:chOff x="3884624" y="4002357"/>
              <a:chExt cx="1146492" cy="1295559"/>
            </a:xfrm>
          </p:grpSpPr>
          <p:grpSp>
            <p:nvGrpSpPr>
              <p:cNvPr id="95" name="组合 94">
                <a:extLst>
                  <a:ext uri="{FF2B5EF4-FFF2-40B4-BE49-F238E27FC236}">
                    <a16:creationId xmlns:a16="http://schemas.microsoft.com/office/drawing/2014/main" id="{AFA29CD7-BDB8-4BC5-9464-E710C6C191B6}"/>
                  </a:ext>
                </a:extLst>
              </p:cNvPr>
              <p:cNvGrpSpPr/>
              <p:nvPr/>
            </p:nvGrpSpPr>
            <p:grpSpPr>
              <a:xfrm>
                <a:off x="3916984" y="4002357"/>
                <a:ext cx="1114132" cy="1295559"/>
                <a:chOff x="3295850" y="2065379"/>
                <a:chExt cx="3592274" cy="4177307"/>
              </a:xfrm>
            </p:grpSpPr>
            <p:sp>
              <p:nvSpPr>
                <p:cNvPr id="97" name="圆角矩形 29">
                  <a:extLst>
                    <a:ext uri="{FF2B5EF4-FFF2-40B4-BE49-F238E27FC236}">
                      <a16:creationId xmlns:a16="http://schemas.microsoft.com/office/drawing/2014/main" id="{D767721D-FF1A-47A9-8F04-9675002409FA}"/>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98" name="Freeform 5">
                  <a:extLst>
                    <a:ext uri="{FF2B5EF4-FFF2-40B4-BE49-F238E27FC236}">
                      <a16:creationId xmlns:a16="http://schemas.microsoft.com/office/drawing/2014/main" id="{A0616410-D51F-4671-81B4-0D89C76DA8E3}"/>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99" name="圆角矩形 31">
                  <a:extLst>
                    <a:ext uri="{FF2B5EF4-FFF2-40B4-BE49-F238E27FC236}">
                      <a16:creationId xmlns:a16="http://schemas.microsoft.com/office/drawing/2014/main" id="{B8533725-948C-4903-9926-69D3C2B272F0}"/>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00" name="Freeform 5">
                  <a:extLst>
                    <a:ext uri="{FF2B5EF4-FFF2-40B4-BE49-F238E27FC236}">
                      <a16:creationId xmlns:a16="http://schemas.microsoft.com/office/drawing/2014/main" id="{5775B77A-09A6-43BA-B96B-66F666477F04}"/>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96" name="文本框 90">
                <a:extLst>
                  <a:ext uri="{FF2B5EF4-FFF2-40B4-BE49-F238E27FC236}">
                    <a16:creationId xmlns:a16="http://schemas.microsoft.com/office/drawing/2014/main" id="{6E997B05-B7E3-4FF7-8D60-638C1BD1FFE8}"/>
                  </a:ext>
                </a:extLst>
              </p:cNvPr>
              <p:cNvSpPr txBox="1"/>
              <p:nvPr/>
            </p:nvSpPr>
            <p:spPr>
              <a:xfrm>
                <a:off x="3884624" y="4169089"/>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04</a:t>
                </a:r>
                <a:endParaRPr lang="zh-CN" altLang="en-US" sz="2800" dirty="0">
                  <a:solidFill>
                    <a:schemeClr val="tx2"/>
                  </a:solidFill>
                  <a:latin typeface="微软雅黑" pitchFamily="34" charset="-122"/>
                  <a:ea typeface="微软雅黑" pitchFamily="34" charset="-122"/>
                </a:endParaRPr>
              </a:p>
            </p:txBody>
          </p:sp>
        </p:grpSp>
        <p:grpSp>
          <p:nvGrpSpPr>
            <p:cNvPr id="101" name="组合 100">
              <a:extLst>
                <a:ext uri="{FF2B5EF4-FFF2-40B4-BE49-F238E27FC236}">
                  <a16:creationId xmlns:a16="http://schemas.microsoft.com/office/drawing/2014/main" id="{4726A199-E881-43D9-92B7-12019E092BC2}"/>
                </a:ext>
              </a:extLst>
            </p:cNvPr>
            <p:cNvGrpSpPr/>
            <p:nvPr/>
          </p:nvGrpSpPr>
          <p:grpSpPr>
            <a:xfrm>
              <a:off x="2285078" y="2010715"/>
              <a:ext cx="1127943" cy="1295559"/>
              <a:chOff x="3884624" y="1999265"/>
              <a:chExt cx="1127943" cy="1295559"/>
            </a:xfrm>
          </p:grpSpPr>
          <p:grpSp>
            <p:nvGrpSpPr>
              <p:cNvPr id="102" name="组合 101">
                <a:extLst>
                  <a:ext uri="{FF2B5EF4-FFF2-40B4-BE49-F238E27FC236}">
                    <a16:creationId xmlns:a16="http://schemas.microsoft.com/office/drawing/2014/main" id="{C30168A9-FCE6-4408-94E2-5EA1018086F7}"/>
                  </a:ext>
                </a:extLst>
              </p:cNvPr>
              <p:cNvGrpSpPr/>
              <p:nvPr/>
            </p:nvGrpSpPr>
            <p:grpSpPr>
              <a:xfrm>
                <a:off x="3898435" y="1999265"/>
                <a:ext cx="1114132" cy="1295559"/>
                <a:chOff x="3295850" y="2065379"/>
                <a:chExt cx="3592274" cy="4177307"/>
              </a:xfrm>
            </p:grpSpPr>
            <p:sp>
              <p:nvSpPr>
                <p:cNvPr id="104" name="圆角矩形 37">
                  <a:extLst>
                    <a:ext uri="{FF2B5EF4-FFF2-40B4-BE49-F238E27FC236}">
                      <a16:creationId xmlns:a16="http://schemas.microsoft.com/office/drawing/2014/main" id="{4EFDA02E-0347-47C5-B5D4-77EDA45086E9}"/>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05" name="Freeform 5">
                  <a:extLst>
                    <a:ext uri="{FF2B5EF4-FFF2-40B4-BE49-F238E27FC236}">
                      <a16:creationId xmlns:a16="http://schemas.microsoft.com/office/drawing/2014/main" id="{61ED76B6-6B5C-4578-91DA-19F3AA7CAFEC}"/>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106" name="圆角矩形 39">
                  <a:extLst>
                    <a:ext uri="{FF2B5EF4-FFF2-40B4-BE49-F238E27FC236}">
                      <a16:creationId xmlns:a16="http://schemas.microsoft.com/office/drawing/2014/main" id="{67A6A1DC-C40A-4B1E-AA9E-7FE58D1DBE07}"/>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07" name="Freeform 5">
                  <a:extLst>
                    <a:ext uri="{FF2B5EF4-FFF2-40B4-BE49-F238E27FC236}">
                      <a16:creationId xmlns:a16="http://schemas.microsoft.com/office/drawing/2014/main" id="{67EC164D-2275-4483-A49D-F5C760B5B37D}"/>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103" name="文本框 91">
                <a:extLst>
                  <a:ext uri="{FF2B5EF4-FFF2-40B4-BE49-F238E27FC236}">
                    <a16:creationId xmlns:a16="http://schemas.microsoft.com/office/drawing/2014/main" id="{9A53EE2F-3C00-4065-8E6A-BB538A900816}"/>
                  </a:ext>
                </a:extLst>
              </p:cNvPr>
              <p:cNvSpPr txBox="1"/>
              <p:nvPr/>
            </p:nvSpPr>
            <p:spPr>
              <a:xfrm>
                <a:off x="3884624" y="2164988"/>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02</a:t>
                </a:r>
                <a:endParaRPr lang="zh-CN" altLang="en-US" sz="2800" dirty="0">
                  <a:solidFill>
                    <a:schemeClr val="tx2"/>
                  </a:solidFill>
                  <a:latin typeface="微软雅黑" pitchFamily="34" charset="-122"/>
                  <a:ea typeface="微软雅黑" pitchFamily="34" charset="-122"/>
                </a:endParaRPr>
              </a:p>
            </p:txBody>
          </p:sp>
        </p:grpSp>
        <p:grpSp>
          <p:nvGrpSpPr>
            <p:cNvPr id="108" name="组合 107">
              <a:extLst>
                <a:ext uri="{FF2B5EF4-FFF2-40B4-BE49-F238E27FC236}">
                  <a16:creationId xmlns:a16="http://schemas.microsoft.com/office/drawing/2014/main" id="{4D96E7E0-14AA-4431-A2F3-8B8D249D53D6}"/>
                </a:ext>
              </a:extLst>
            </p:cNvPr>
            <p:cNvGrpSpPr/>
            <p:nvPr/>
          </p:nvGrpSpPr>
          <p:grpSpPr>
            <a:xfrm>
              <a:off x="2740373" y="2998467"/>
              <a:ext cx="1137467" cy="1295559"/>
              <a:chOff x="4339919" y="2987017"/>
              <a:chExt cx="1137467" cy="1295559"/>
            </a:xfrm>
          </p:grpSpPr>
          <p:grpSp>
            <p:nvGrpSpPr>
              <p:cNvPr id="109" name="组合 108">
                <a:extLst>
                  <a:ext uri="{FF2B5EF4-FFF2-40B4-BE49-F238E27FC236}">
                    <a16:creationId xmlns:a16="http://schemas.microsoft.com/office/drawing/2014/main" id="{8E38D94F-06B9-4B60-B511-1CAB62CA13D9}"/>
                  </a:ext>
                </a:extLst>
              </p:cNvPr>
              <p:cNvGrpSpPr/>
              <p:nvPr/>
            </p:nvGrpSpPr>
            <p:grpSpPr>
              <a:xfrm>
                <a:off x="4363254" y="2987017"/>
                <a:ext cx="1114132" cy="1295559"/>
                <a:chOff x="3295850" y="2065379"/>
                <a:chExt cx="3592274" cy="4177307"/>
              </a:xfrm>
            </p:grpSpPr>
            <p:sp>
              <p:nvSpPr>
                <p:cNvPr id="111" name="圆角矩形 33">
                  <a:extLst>
                    <a:ext uri="{FF2B5EF4-FFF2-40B4-BE49-F238E27FC236}">
                      <a16:creationId xmlns:a16="http://schemas.microsoft.com/office/drawing/2014/main" id="{3F8F6DD7-539D-4981-A9DB-1A43771BA687}"/>
                    </a:ext>
                  </a:extLst>
                </p:cNvPr>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12" name="Freeform 5">
                  <a:extLst>
                    <a:ext uri="{FF2B5EF4-FFF2-40B4-BE49-F238E27FC236}">
                      <a16:creationId xmlns:a16="http://schemas.microsoft.com/office/drawing/2014/main" id="{A56ACFD2-F022-4364-B3E0-3E018A19F4F6}"/>
                    </a:ext>
                  </a:extLst>
                </p:cNvPr>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113" name="圆角矩形 35">
                  <a:extLst>
                    <a:ext uri="{FF2B5EF4-FFF2-40B4-BE49-F238E27FC236}">
                      <a16:creationId xmlns:a16="http://schemas.microsoft.com/office/drawing/2014/main" id="{4D34E49F-9D8A-4FD0-A0BB-42CF1388A4A3}"/>
                    </a:ext>
                  </a:extLst>
                </p:cNvPr>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微软雅黑" pitchFamily="34" charset="-122"/>
                    <a:ea typeface="微软雅黑" pitchFamily="34" charset="-122"/>
                  </a:endParaRPr>
                </a:p>
              </p:txBody>
            </p:sp>
            <p:sp>
              <p:nvSpPr>
                <p:cNvPr id="114" name="Freeform 5">
                  <a:extLst>
                    <a:ext uri="{FF2B5EF4-FFF2-40B4-BE49-F238E27FC236}">
                      <a16:creationId xmlns:a16="http://schemas.microsoft.com/office/drawing/2014/main" id="{B485DF8F-A17B-4C1D-BAD0-4DDC9E988608}"/>
                    </a:ext>
                  </a:extLst>
                </p:cNvPr>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grpSp>
          <p:sp>
            <p:nvSpPr>
              <p:cNvPr id="110" name="文本框 92">
                <a:extLst>
                  <a:ext uri="{FF2B5EF4-FFF2-40B4-BE49-F238E27FC236}">
                    <a16:creationId xmlns:a16="http://schemas.microsoft.com/office/drawing/2014/main" id="{6963CADC-704F-446C-80AA-D106206946F8}"/>
                  </a:ext>
                </a:extLst>
              </p:cNvPr>
              <p:cNvSpPr txBox="1"/>
              <p:nvPr/>
            </p:nvSpPr>
            <p:spPr>
              <a:xfrm>
                <a:off x="4339919" y="3154240"/>
                <a:ext cx="876300" cy="585416"/>
              </a:xfrm>
              <a:prstGeom prst="rect">
                <a:avLst/>
              </a:prstGeom>
              <a:noFill/>
            </p:spPr>
            <p:txBody>
              <a:bodyPr wrap="square" rtlCol="0">
                <a:spAutoFit/>
              </a:bodyPr>
              <a:lstStyle/>
              <a:p>
                <a:pPr algn="ctr"/>
                <a:r>
                  <a:rPr lang="en-US" altLang="zh-CN" sz="2800" dirty="0">
                    <a:solidFill>
                      <a:schemeClr val="tx2"/>
                    </a:solidFill>
                    <a:latin typeface="微软雅黑" pitchFamily="34" charset="-122"/>
                    <a:ea typeface="微软雅黑" pitchFamily="34" charset="-122"/>
                  </a:rPr>
                  <a:t>03</a:t>
                </a:r>
                <a:endParaRPr lang="zh-CN" altLang="en-US" sz="2800" dirty="0">
                  <a:solidFill>
                    <a:schemeClr val="tx2"/>
                  </a:solidFill>
                  <a:latin typeface="微软雅黑" pitchFamily="34" charset="-122"/>
                  <a:ea typeface="微软雅黑" pitchFamily="34" charset="-122"/>
                </a:endParaRPr>
              </a:p>
            </p:txBody>
          </p:sp>
        </p:grpSp>
        <p:grpSp>
          <p:nvGrpSpPr>
            <p:cNvPr id="115" name="组合 114">
              <a:extLst>
                <a:ext uri="{FF2B5EF4-FFF2-40B4-BE49-F238E27FC236}">
                  <a16:creationId xmlns:a16="http://schemas.microsoft.com/office/drawing/2014/main" id="{E3EE5A7F-6590-47B7-A55C-5034D9C0DE0E}"/>
                </a:ext>
              </a:extLst>
            </p:cNvPr>
            <p:cNvGrpSpPr/>
            <p:nvPr/>
          </p:nvGrpSpPr>
          <p:grpSpPr>
            <a:xfrm>
              <a:off x="244673" y="2481072"/>
              <a:ext cx="2142438" cy="1898802"/>
              <a:chOff x="1844221" y="2469624"/>
              <a:chExt cx="2142438" cy="1898802"/>
            </a:xfrm>
          </p:grpSpPr>
          <p:sp>
            <p:nvSpPr>
              <p:cNvPr id="116" name="Freeform 5">
                <a:extLst>
                  <a:ext uri="{FF2B5EF4-FFF2-40B4-BE49-F238E27FC236}">
                    <a16:creationId xmlns:a16="http://schemas.microsoft.com/office/drawing/2014/main" id="{28C039E1-D90A-496E-A63F-4157DB4F05AC}"/>
                  </a:ext>
                </a:extLst>
              </p:cNvPr>
              <p:cNvSpPr/>
              <p:nvPr/>
            </p:nvSpPr>
            <p:spPr bwMode="auto">
              <a:xfrm rot="10800000">
                <a:off x="1844221" y="2469624"/>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sz="2000">
                  <a:solidFill>
                    <a:prstClr val="black"/>
                  </a:solidFill>
                  <a:latin typeface="微软雅黑" pitchFamily="34" charset="-122"/>
                  <a:ea typeface="微软雅黑" pitchFamily="34" charset="-122"/>
                </a:endParaRPr>
              </a:p>
            </p:txBody>
          </p:sp>
          <p:sp>
            <p:nvSpPr>
              <p:cNvPr id="117" name="文本框 116">
                <a:extLst>
                  <a:ext uri="{FF2B5EF4-FFF2-40B4-BE49-F238E27FC236}">
                    <a16:creationId xmlns:a16="http://schemas.microsoft.com/office/drawing/2014/main" id="{77356172-FE88-48A1-ACF4-B89A99B15819}"/>
                  </a:ext>
                </a:extLst>
              </p:cNvPr>
              <p:cNvSpPr txBox="1"/>
              <p:nvPr/>
            </p:nvSpPr>
            <p:spPr>
              <a:xfrm>
                <a:off x="2095033" y="2951505"/>
                <a:ext cx="1713017" cy="1067524"/>
              </a:xfrm>
              <a:prstGeom prst="rect">
                <a:avLst/>
              </a:prstGeom>
              <a:noFill/>
            </p:spPr>
            <p:txBody>
              <a:bodyPr wrap="square" rtlCol="0">
                <a:spAutoFit/>
              </a:bodyPr>
              <a:lstStyle/>
              <a:p>
                <a:pPr algn="ctr"/>
                <a:r>
                  <a:rPr lang="en-US" altLang="zh-CN" sz="1400" b="1" dirty="0">
                    <a:solidFill>
                      <a:schemeClr val="tx1">
                        <a:lumMod val="95000"/>
                        <a:lumOff val="5000"/>
                      </a:schemeClr>
                    </a:solidFill>
                    <a:effectLst>
                      <a:innerShdw blurRad="38100" dist="50800" dir="13500000">
                        <a:prstClr val="black">
                          <a:alpha val="60000"/>
                        </a:prstClr>
                      </a:innerShdw>
                    </a:effectLst>
                    <a:latin typeface="Arial" panose="020B0604020202020204" pitchFamily="34" charset="0"/>
                    <a:ea typeface="微软雅黑" pitchFamily="34" charset="-122"/>
                    <a:cs typeface="Arial" panose="020B0604020202020204" pitchFamily="34" charset="0"/>
                  </a:rPr>
                  <a:t>Hydrogen Storage Materials of Intermetallic Compounds</a:t>
                </a:r>
                <a:endParaRPr lang="zh-CN" altLang="en-US" sz="1400" b="1" dirty="0">
                  <a:solidFill>
                    <a:schemeClr val="tx1">
                      <a:lumMod val="95000"/>
                      <a:lumOff val="5000"/>
                    </a:schemeClr>
                  </a:solidFill>
                  <a:effectLst>
                    <a:innerShdw blurRad="38100" dist="50800" dir="13500000">
                      <a:prstClr val="black">
                        <a:alpha val="60000"/>
                      </a:prstClr>
                    </a:innerShdw>
                  </a:effectLst>
                  <a:latin typeface="Arial" panose="020B0604020202020204" pitchFamily="34" charset="0"/>
                  <a:ea typeface="微软雅黑" pitchFamily="34" charset="-122"/>
                  <a:cs typeface="Arial" panose="020B0604020202020204" pitchFamily="34" charset="0"/>
                </a:endParaRPr>
              </a:p>
            </p:txBody>
          </p:sp>
        </p:grpSp>
        <p:sp>
          <p:nvSpPr>
            <p:cNvPr id="118" name="文本框 128">
              <a:extLst>
                <a:ext uri="{FF2B5EF4-FFF2-40B4-BE49-F238E27FC236}">
                  <a16:creationId xmlns:a16="http://schemas.microsoft.com/office/drawing/2014/main" id="{B475FD84-8240-4A33-AD7C-F12F5C351976}"/>
                </a:ext>
              </a:extLst>
            </p:cNvPr>
            <p:cNvSpPr txBox="1"/>
            <p:nvPr/>
          </p:nvSpPr>
          <p:spPr>
            <a:xfrm>
              <a:off x="4197104" y="1299569"/>
              <a:ext cx="2414260" cy="378799"/>
            </a:xfrm>
            <a:prstGeom prst="rect">
              <a:avLst/>
            </a:prstGeom>
            <a:noFill/>
          </p:spPr>
          <p:txBody>
            <a:bodyPr wrap="square" rtlCol="0">
              <a:spAutoFit/>
            </a:bodyPr>
            <a:lstStyle/>
            <a:p>
              <a:r>
                <a:rPr lang="en-US" altLang="zh-CN"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rPr>
                <a:t>Magnesium-base Type</a:t>
              </a:r>
              <a:endParaRPr lang="zh-CN" altLang="en-US"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endParaRPr>
            </a:p>
          </p:txBody>
        </p:sp>
        <p:sp>
          <p:nvSpPr>
            <p:cNvPr id="119" name="文本框 131">
              <a:extLst>
                <a:ext uri="{FF2B5EF4-FFF2-40B4-BE49-F238E27FC236}">
                  <a16:creationId xmlns:a16="http://schemas.microsoft.com/office/drawing/2014/main" id="{4D353363-B31C-4AF2-8AEB-4AA8CE283534}"/>
                </a:ext>
              </a:extLst>
            </p:cNvPr>
            <p:cNvSpPr txBox="1"/>
            <p:nvPr/>
          </p:nvSpPr>
          <p:spPr>
            <a:xfrm>
              <a:off x="4592202" y="2291860"/>
              <a:ext cx="2046698" cy="378799"/>
            </a:xfrm>
            <a:prstGeom prst="rect">
              <a:avLst/>
            </a:prstGeom>
            <a:noFill/>
          </p:spPr>
          <p:txBody>
            <a:bodyPr wrap="square" rtlCol="0">
              <a:spAutoFit/>
            </a:bodyPr>
            <a:lstStyle/>
            <a:p>
              <a:r>
                <a:rPr lang="en-US" altLang="zh-CN"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rPr>
                <a:t>Calcium-base Type</a:t>
              </a:r>
              <a:endParaRPr lang="zh-CN" altLang="en-US"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endParaRPr>
            </a:p>
          </p:txBody>
        </p:sp>
        <p:sp>
          <p:nvSpPr>
            <p:cNvPr id="120" name="文本框 134">
              <a:extLst>
                <a:ext uri="{FF2B5EF4-FFF2-40B4-BE49-F238E27FC236}">
                  <a16:creationId xmlns:a16="http://schemas.microsoft.com/office/drawing/2014/main" id="{2DC71AFC-D7DC-4C78-A77E-E950024EBF7E}"/>
                </a:ext>
              </a:extLst>
            </p:cNvPr>
            <p:cNvSpPr txBox="1"/>
            <p:nvPr/>
          </p:nvSpPr>
          <p:spPr>
            <a:xfrm>
              <a:off x="4661798" y="3284151"/>
              <a:ext cx="2212237" cy="378799"/>
            </a:xfrm>
            <a:prstGeom prst="rect">
              <a:avLst/>
            </a:prstGeom>
            <a:noFill/>
          </p:spPr>
          <p:txBody>
            <a:bodyPr wrap="square" rtlCol="0">
              <a:spAutoFit/>
            </a:bodyPr>
            <a:lstStyle/>
            <a:p>
              <a:r>
                <a:rPr lang="en-US" altLang="zh-CN"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rPr>
                <a:t>Rare Earth-base Type</a:t>
              </a:r>
              <a:endParaRPr lang="zh-CN" altLang="en-US"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endParaRPr>
            </a:p>
          </p:txBody>
        </p:sp>
        <p:sp>
          <p:nvSpPr>
            <p:cNvPr id="121" name="文本框 137">
              <a:extLst>
                <a:ext uri="{FF2B5EF4-FFF2-40B4-BE49-F238E27FC236}">
                  <a16:creationId xmlns:a16="http://schemas.microsoft.com/office/drawing/2014/main" id="{66DC06BE-4299-4295-A4C2-AA64DEF8382F}"/>
                </a:ext>
              </a:extLst>
            </p:cNvPr>
            <p:cNvSpPr txBox="1"/>
            <p:nvPr/>
          </p:nvSpPr>
          <p:spPr>
            <a:xfrm>
              <a:off x="4661798" y="4289332"/>
              <a:ext cx="2212237" cy="378799"/>
            </a:xfrm>
            <a:prstGeom prst="rect">
              <a:avLst/>
            </a:prstGeom>
            <a:noFill/>
          </p:spPr>
          <p:txBody>
            <a:bodyPr wrap="square" rtlCol="0">
              <a:spAutoFit/>
            </a:bodyPr>
            <a:lstStyle/>
            <a:p>
              <a:r>
                <a:rPr lang="en-US" altLang="zh-CN"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rPr>
                <a:t>Zirconium-base Type</a:t>
              </a:r>
              <a:endParaRPr lang="zh-CN" altLang="en-US"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endParaRPr>
            </a:p>
          </p:txBody>
        </p:sp>
        <p:sp>
          <p:nvSpPr>
            <p:cNvPr id="122" name="文本框 140">
              <a:extLst>
                <a:ext uri="{FF2B5EF4-FFF2-40B4-BE49-F238E27FC236}">
                  <a16:creationId xmlns:a16="http://schemas.microsoft.com/office/drawing/2014/main" id="{C205A75E-8E39-43F8-8EFE-4F12CD84EBE5}"/>
                </a:ext>
              </a:extLst>
            </p:cNvPr>
            <p:cNvSpPr txBox="1"/>
            <p:nvPr/>
          </p:nvSpPr>
          <p:spPr>
            <a:xfrm>
              <a:off x="4111461" y="5267047"/>
              <a:ext cx="2046698" cy="378799"/>
            </a:xfrm>
            <a:prstGeom prst="rect">
              <a:avLst/>
            </a:prstGeom>
            <a:noFill/>
          </p:spPr>
          <p:txBody>
            <a:bodyPr wrap="square" rtlCol="0">
              <a:spAutoFit/>
            </a:bodyPr>
            <a:lstStyle/>
            <a:p>
              <a:r>
                <a:rPr lang="en-US" altLang="zh-CN"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rPr>
                <a:t>Titanium-base Type</a:t>
              </a:r>
              <a:endParaRPr lang="zh-CN" altLang="en-US" sz="1600" b="1" dirty="0">
                <a:solidFill>
                  <a:schemeClr val="tx1">
                    <a:lumMod val="95000"/>
                    <a:lumOff val="5000"/>
                  </a:schemeClr>
                </a:solidFill>
                <a:latin typeface="Arial" panose="020B0604020202020204" pitchFamily="34" charset="0"/>
                <a:ea typeface="微软雅黑" pitchFamily="34" charset="-122"/>
                <a:cs typeface="Arial" panose="020B0604020202020204" pitchFamily="34" charset="0"/>
              </a:endParaRPr>
            </a:p>
          </p:txBody>
        </p:sp>
        <p:sp>
          <p:nvSpPr>
            <p:cNvPr id="123" name="Freeform 5">
              <a:extLst>
                <a:ext uri="{FF2B5EF4-FFF2-40B4-BE49-F238E27FC236}">
                  <a16:creationId xmlns:a16="http://schemas.microsoft.com/office/drawing/2014/main" id="{55121526-8E4F-4FB2-9086-C307545A89BD}"/>
                </a:ext>
              </a:extLst>
            </p:cNvPr>
            <p:cNvSpPr>
              <a:spLocks/>
            </p:cNvSpPr>
            <p:nvPr/>
          </p:nvSpPr>
          <p:spPr bwMode="auto">
            <a:xfrm>
              <a:off x="6796467" y="189696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sz="2000">
                <a:latin typeface="微软雅黑" pitchFamily="34" charset="-122"/>
                <a:ea typeface="微软雅黑" pitchFamily="34" charset="-122"/>
              </a:endParaRPr>
            </a:p>
          </p:txBody>
        </p:sp>
        <p:grpSp>
          <p:nvGrpSpPr>
            <p:cNvPr id="124" name="组合 123">
              <a:extLst>
                <a:ext uri="{FF2B5EF4-FFF2-40B4-BE49-F238E27FC236}">
                  <a16:creationId xmlns:a16="http://schemas.microsoft.com/office/drawing/2014/main" id="{5D30976B-2ED5-4949-B86E-9CD3B67BB95E}"/>
                </a:ext>
              </a:extLst>
            </p:cNvPr>
            <p:cNvGrpSpPr/>
            <p:nvPr/>
          </p:nvGrpSpPr>
          <p:grpSpPr>
            <a:xfrm>
              <a:off x="7475877" y="1340627"/>
              <a:ext cx="1810828" cy="1394002"/>
              <a:chOff x="4171034" y="1180546"/>
              <a:chExt cx="5102700" cy="1002286"/>
            </a:xfrm>
          </p:grpSpPr>
          <p:sp>
            <p:nvSpPr>
              <p:cNvPr id="125" name="矩形 124">
                <a:extLst>
                  <a:ext uri="{FF2B5EF4-FFF2-40B4-BE49-F238E27FC236}">
                    <a16:creationId xmlns:a16="http://schemas.microsoft.com/office/drawing/2014/main" id="{1FAF57CD-B21A-4A8F-ADF8-E85A3525D575}"/>
                  </a:ext>
                </a:extLst>
              </p:cNvPr>
              <p:cNvSpPr/>
              <p:nvPr/>
            </p:nvSpPr>
            <p:spPr>
              <a:xfrm>
                <a:off x="4171034" y="1343698"/>
                <a:ext cx="5102700" cy="839134"/>
              </a:xfrm>
              <a:prstGeom prst="rect">
                <a:avLst/>
              </a:prstGeom>
              <a:noFill/>
              <a:ln w="12700" cap="flat" cmpd="sng" algn="ctr">
                <a:solidFill>
                  <a:schemeClr val="tx2"/>
                </a:solidFill>
                <a:prstDash val="solid"/>
              </a:ln>
              <a:effectLst/>
            </p:spPr>
            <p:txBody>
              <a:bodyPr lIns="68584" tIns="34291" rIns="68584" bIns="34291" rtlCol="0" anchor="ctr"/>
              <a:lstStyle/>
              <a:p>
                <a:pPr algn="ctr" fontAlgn="auto">
                  <a:spcBef>
                    <a:spcPts val="0"/>
                  </a:spcBef>
                  <a:spcAft>
                    <a:spcPts val="0"/>
                  </a:spcAft>
                  <a:defRPr/>
                </a:pPr>
                <a:endParaRPr lang="zh-CN" altLang="en-US" sz="2000" kern="0">
                  <a:solidFill>
                    <a:prstClr val="white"/>
                  </a:solidFill>
                  <a:latin typeface="微软雅黑" pitchFamily="34" charset="-122"/>
                  <a:ea typeface="微软雅黑" pitchFamily="34" charset="-122"/>
                </a:endParaRPr>
              </a:p>
            </p:txBody>
          </p:sp>
          <p:sp>
            <p:nvSpPr>
              <p:cNvPr id="126" name="矩形 125">
                <a:extLst>
                  <a:ext uri="{FF2B5EF4-FFF2-40B4-BE49-F238E27FC236}">
                    <a16:creationId xmlns:a16="http://schemas.microsoft.com/office/drawing/2014/main" id="{98B33CF4-0757-4D3D-8CDA-063C347A9C02}"/>
                  </a:ext>
                </a:extLst>
              </p:cNvPr>
              <p:cNvSpPr/>
              <p:nvPr/>
            </p:nvSpPr>
            <p:spPr>
              <a:xfrm>
                <a:off x="4977516" y="1180546"/>
                <a:ext cx="3515182" cy="327466"/>
              </a:xfrm>
              <a:prstGeom prst="rect">
                <a:avLst/>
              </a:prstGeom>
              <a:solidFill>
                <a:srgbClr val="005DA2"/>
              </a:solidFill>
              <a:ln w="25400" cap="flat" cmpd="sng" algn="ctr">
                <a:noFill/>
                <a:prstDash val="solid"/>
              </a:ln>
              <a:effectLst/>
            </p:spPr>
            <p:txBody>
              <a:bodyPr lIns="68584" tIns="34291" rIns="68584" bIns="34291" rtlCol="0" anchor="ctr"/>
              <a:lstStyle/>
              <a:p>
                <a:pPr algn="ctr" fontAlgn="auto">
                  <a:spcBef>
                    <a:spcPts val="0"/>
                  </a:spcBef>
                  <a:spcAft>
                    <a:spcPts val="0"/>
                  </a:spcAft>
                  <a:defRPr/>
                </a:pPr>
                <a:r>
                  <a:rPr lang="en-US" altLang="zh-CN" kern="0" dirty="0">
                    <a:solidFill>
                      <a:prstClr val="white"/>
                    </a:solidFill>
                    <a:latin typeface="Arial" panose="020B0604020202020204" pitchFamily="34" charset="0"/>
                    <a:ea typeface="微软雅黑" panose="020B0503020204020204" pitchFamily="34" charset="-122"/>
                    <a:cs typeface="Arial" panose="020B0604020202020204" pitchFamily="34" charset="0"/>
                  </a:rPr>
                  <a:t>AB</a:t>
                </a:r>
                <a:r>
                  <a:rPr lang="en-US" altLang="zh-CN" kern="0" baseline="-25000" dirty="0">
                    <a:solidFill>
                      <a:prstClr val="white"/>
                    </a:solidFill>
                    <a:latin typeface="Arial" panose="020B0604020202020204" pitchFamily="34" charset="0"/>
                    <a:ea typeface="微软雅黑" panose="020B0503020204020204" pitchFamily="34" charset="-122"/>
                    <a:cs typeface="Arial" panose="020B0604020202020204" pitchFamily="34" charset="0"/>
                  </a:rPr>
                  <a:t>5 </a:t>
                </a:r>
                <a:r>
                  <a:rPr lang="en-US" altLang="zh-CN" kern="0" dirty="0">
                    <a:solidFill>
                      <a:prstClr val="white"/>
                    </a:solidFill>
                    <a:latin typeface="Arial" panose="020B0604020202020204" pitchFamily="34" charset="0"/>
                    <a:ea typeface="微软雅黑" panose="020B0503020204020204" pitchFamily="34" charset="-122"/>
                    <a:cs typeface="Arial" panose="020B0604020202020204" pitchFamily="34" charset="0"/>
                  </a:rPr>
                  <a:t>Type</a:t>
                </a:r>
                <a:endParaRPr lang="zh-CN" altLang="en-US" kern="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7" name="TextBox 33">
                <a:extLst>
                  <a:ext uri="{FF2B5EF4-FFF2-40B4-BE49-F238E27FC236}">
                    <a16:creationId xmlns:a16="http://schemas.microsoft.com/office/drawing/2014/main" id="{07E56F51-3243-4646-8595-72950594DFA2}"/>
                  </a:ext>
                </a:extLst>
              </p:cNvPr>
              <p:cNvSpPr txBox="1"/>
              <p:nvPr/>
            </p:nvSpPr>
            <p:spPr>
              <a:xfrm>
                <a:off x="4318807" y="1753344"/>
                <a:ext cx="4807160" cy="259049"/>
              </a:xfrm>
              <a:prstGeom prst="rect">
                <a:avLst/>
              </a:prstGeom>
              <a:noFill/>
            </p:spPr>
            <p:txBody>
              <a:bodyPr wrap="square" lIns="68584" tIns="34291" rIns="68584" bIns="34291" rtlCol="0">
                <a:spAutoFit/>
              </a:bodyPr>
              <a:lstStyle/>
              <a:p>
                <a:pPr fontAlgn="auto">
                  <a:lnSpc>
                    <a:spcPct val="130000"/>
                  </a:lnSpc>
                  <a:spcBef>
                    <a:spcPts val="0"/>
                  </a:spcBef>
                  <a:spcAft>
                    <a:spcPts val="0"/>
                  </a:spcAft>
                </a:pPr>
                <a:r>
                  <a:rPr lang="en-US" altLang="zh-CN" sz="1400" dirty="0" err="1">
                    <a:solidFill>
                      <a:prstClr val="black">
                        <a:lumMod val="75000"/>
                        <a:lumOff val="25000"/>
                      </a:prstClr>
                    </a:solidFill>
                    <a:latin typeface="微软雅黑" pitchFamily="34" charset="-122"/>
                    <a:ea typeface="微软雅黑" panose="020B0503020204020204" pitchFamily="34" charset="-122"/>
                  </a:rPr>
                  <a:t>Pr</a:t>
                </a:r>
                <a:r>
                  <a:rPr lang="en-US" altLang="zh-CN" sz="1400" dirty="0">
                    <a:solidFill>
                      <a:prstClr val="black">
                        <a:lumMod val="75000"/>
                        <a:lumOff val="25000"/>
                      </a:prstClr>
                    </a:solidFill>
                    <a:latin typeface="微软雅黑" pitchFamily="34" charset="-122"/>
                    <a:ea typeface="微软雅黑" panose="020B0503020204020204" pitchFamily="34" charset="-122"/>
                  </a:rPr>
                  <a:t>, Nd-free, low-Co</a:t>
                </a:r>
              </a:p>
            </p:txBody>
          </p:sp>
        </p:grpSp>
        <p:grpSp>
          <p:nvGrpSpPr>
            <p:cNvPr id="128" name="组合 127">
              <a:extLst>
                <a:ext uri="{FF2B5EF4-FFF2-40B4-BE49-F238E27FC236}">
                  <a16:creationId xmlns:a16="http://schemas.microsoft.com/office/drawing/2014/main" id="{477A2916-16C3-482E-BB2F-36DBC9C56951}"/>
                </a:ext>
              </a:extLst>
            </p:cNvPr>
            <p:cNvGrpSpPr/>
            <p:nvPr/>
          </p:nvGrpSpPr>
          <p:grpSpPr>
            <a:xfrm>
              <a:off x="7528318" y="3991847"/>
              <a:ext cx="1810828" cy="1535595"/>
              <a:chOff x="4086096" y="1180546"/>
              <a:chExt cx="5102700" cy="1104091"/>
            </a:xfrm>
          </p:grpSpPr>
          <p:sp>
            <p:nvSpPr>
              <p:cNvPr id="129" name="矩形 128">
                <a:extLst>
                  <a:ext uri="{FF2B5EF4-FFF2-40B4-BE49-F238E27FC236}">
                    <a16:creationId xmlns:a16="http://schemas.microsoft.com/office/drawing/2014/main" id="{B4A53CB9-354B-493B-AE49-969BD5DB460B}"/>
                  </a:ext>
                </a:extLst>
              </p:cNvPr>
              <p:cNvSpPr/>
              <p:nvPr/>
            </p:nvSpPr>
            <p:spPr>
              <a:xfrm>
                <a:off x="4086096" y="1343698"/>
                <a:ext cx="5102700" cy="940939"/>
              </a:xfrm>
              <a:prstGeom prst="rect">
                <a:avLst/>
              </a:prstGeom>
              <a:noFill/>
              <a:ln w="12700" cap="flat" cmpd="sng" algn="ctr">
                <a:solidFill>
                  <a:schemeClr val="tx2"/>
                </a:solidFill>
                <a:prstDash val="solid"/>
              </a:ln>
              <a:effectLst/>
            </p:spPr>
            <p:txBody>
              <a:bodyPr lIns="68584" tIns="34291" rIns="68584" bIns="34291" rtlCol="0" anchor="ctr"/>
              <a:lstStyle/>
              <a:p>
                <a:pPr algn="ctr" fontAlgn="auto">
                  <a:spcBef>
                    <a:spcPts val="0"/>
                  </a:spcBef>
                  <a:spcAft>
                    <a:spcPts val="0"/>
                  </a:spcAft>
                  <a:defRPr/>
                </a:pPr>
                <a:endParaRPr lang="zh-CN" altLang="en-US" sz="2000" kern="0">
                  <a:solidFill>
                    <a:prstClr val="white"/>
                  </a:solidFill>
                  <a:latin typeface="微软雅黑" pitchFamily="34" charset="-122"/>
                  <a:ea typeface="微软雅黑" pitchFamily="34" charset="-122"/>
                </a:endParaRPr>
              </a:p>
            </p:txBody>
          </p:sp>
          <p:sp>
            <p:nvSpPr>
              <p:cNvPr id="130" name="矩形 129">
                <a:extLst>
                  <a:ext uri="{FF2B5EF4-FFF2-40B4-BE49-F238E27FC236}">
                    <a16:creationId xmlns:a16="http://schemas.microsoft.com/office/drawing/2014/main" id="{62521A22-A79D-4E01-88B5-7A11AE800010}"/>
                  </a:ext>
                </a:extLst>
              </p:cNvPr>
              <p:cNvSpPr/>
              <p:nvPr/>
            </p:nvSpPr>
            <p:spPr>
              <a:xfrm>
                <a:off x="4977530" y="1180546"/>
                <a:ext cx="3515181" cy="327466"/>
              </a:xfrm>
              <a:prstGeom prst="rect">
                <a:avLst/>
              </a:prstGeom>
              <a:solidFill>
                <a:srgbClr val="005DA2"/>
              </a:solidFill>
              <a:ln w="25400" cap="flat" cmpd="sng" algn="ctr">
                <a:noFill/>
                <a:prstDash val="solid"/>
              </a:ln>
              <a:effectLst/>
            </p:spPr>
            <p:txBody>
              <a:bodyPr lIns="68584" tIns="34291" rIns="68584" bIns="34291" rtlCol="0" anchor="ctr"/>
              <a:lstStyle/>
              <a:p>
                <a:pPr algn="ctr" fontAlgn="auto">
                  <a:spcBef>
                    <a:spcPts val="0"/>
                  </a:spcBef>
                  <a:spcAft>
                    <a:spcPts val="0"/>
                  </a:spcAft>
                  <a:defRPr/>
                </a:pPr>
                <a:r>
                  <a:rPr lang="en-US" altLang="zh-CN" kern="0" dirty="0">
                    <a:solidFill>
                      <a:prstClr val="white"/>
                    </a:solidFill>
                    <a:latin typeface="Arial" panose="020B0604020202020204" pitchFamily="34" charset="0"/>
                    <a:ea typeface="微软雅黑" panose="020B0503020204020204" pitchFamily="34" charset="-122"/>
                    <a:cs typeface="Arial" panose="020B0604020202020204" pitchFamily="34" charset="0"/>
                  </a:rPr>
                  <a:t>A</a:t>
                </a:r>
                <a:r>
                  <a:rPr lang="en-US" altLang="zh-CN" kern="0" baseline="-25000" dirty="0">
                    <a:solidFill>
                      <a:prstClr val="white"/>
                    </a:solidFill>
                    <a:latin typeface="Arial" panose="020B0604020202020204" pitchFamily="34" charset="0"/>
                    <a:ea typeface="微软雅黑" panose="020B0503020204020204" pitchFamily="34" charset="-122"/>
                    <a:cs typeface="Arial" panose="020B0604020202020204" pitchFamily="34" charset="0"/>
                  </a:rPr>
                  <a:t>2</a:t>
                </a:r>
                <a:r>
                  <a:rPr lang="en-US" altLang="zh-CN" kern="0" dirty="0">
                    <a:solidFill>
                      <a:prstClr val="white"/>
                    </a:solidFill>
                    <a:latin typeface="Arial" panose="020B0604020202020204" pitchFamily="34" charset="0"/>
                    <a:ea typeface="微软雅黑" panose="020B0503020204020204" pitchFamily="34" charset="-122"/>
                    <a:cs typeface="Arial" panose="020B0604020202020204" pitchFamily="34" charset="0"/>
                  </a:rPr>
                  <a:t>B</a:t>
                </a:r>
                <a:r>
                  <a:rPr lang="en-US" altLang="zh-CN" kern="0" baseline="-25000" dirty="0">
                    <a:solidFill>
                      <a:prstClr val="white"/>
                    </a:solidFill>
                    <a:latin typeface="Arial" panose="020B0604020202020204" pitchFamily="34" charset="0"/>
                    <a:ea typeface="微软雅黑" panose="020B0503020204020204" pitchFamily="34" charset="-122"/>
                    <a:cs typeface="Arial" panose="020B0604020202020204" pitchFamily="34" charset="0"/>
                  </a:rPr>
                  <a:t>7</a:t>
                </a:r>
                <a:r>
                  <a:rPr lang="zh-CN" altLang="en-US" kern="0" baseline="-25000" dirty="0">
                    <a:solidFill>
                      <a:prstClr val="white"/>
                    </a:solidFill>
                    <a:latin typeface="Arial" panose="020B0604020202020204" pitchFamily="34" charset="0"/>
                    <a:ea typeface="微软雅黑" panose="020B0503020204020204" pitchFamily="34" charset="-122"/>
                    <a:cs typeface="Arial" panose="020B0604020202020204" pitchFamily="34" charset="0"/>
                  </a:rPr>
                  <a:t> </a:t>
                </a:r>
                <a:r>
                  <a:rPr lang="en-US" altLang="zh-CN" kern="0" dirty="0">
                    <a:solidFill>
                      <a:prstClr val="white"/>
                    </a:solidFill>
                    <a:latin typeface="Arial" panose="020B0604020202020204" pitchFamily="34" charset="0"/>
                    <a:ea typeface="微软雅黑" panose="020B0503020204020204" pitchFamily="34" charset="-122"/>
                    <a:cs typeface="Arial" panose="020B0604020202020204" pitchFamily="34" charset="0"/>
                  </a:rPr>
                  <a:t>Type</a:t>
                </a:r>
                <a:endParaRPr lang="zh-CN" altLang="en-US" kern="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31" name="TextBox 33">
                <a:extLst>
                  <a:ext uri="{FF2B5EF4-FFF2-40B4-BE49-F238E27FC236}">
                    <a16:creationId xmlns:a16="http://schemas.microsoft.com/office/drawing/2014/main" id="{7D77AFFF-07BD-4C66-84E5-FF79E5A4B912}"/>
                  </a:ext>
                </a:extLst>
              </p:cNvPr>
              <p:cNvSpPr txBox="1"/>
              <p:nvPr/>
            </p:nvSpPr>
            <p:spPr>
              <a:xfrm>
                <a:off x="4317368" y="1615449"/>
                <a:ext cx="4537094" cy="510077"/>
              </a:xfrm>
              <a:prstGeom prst="rect">
                <a:avLst/>
              </a:prstGeom>
              <a:noFill/>
            </p:spPr>
            <p:txBody>
              <a:bodyPr wrap="square" lIns="68584" tIns="34291" rIns="68584" bIns="34291" rtlCol="0">
                <a:spAutoFit/>
              </a:bodyPr>
              <a:lstStyle/>
              <a:p>
                <a:pPr fontAlgn="auto">
                  <a:lnSpc>
                    <a:spcPct val="130000"/>
                  </a:lnSpc>
                  <a:spcBef>
                    <a:spcPts val="0"/>
                  </a:spcBef>
                  <a:spcAft>
                    <a:spcPts val="0"/>
                  </a:spcAft>
                </a:pPr>
                <a:r>
                  <a:rPr lang="en-US" altLang="zh-CN" dirty="0">
                    <a:solidFill>
                      <a:prstClr val="black">
                        <a:lumMod val="75000"/>
                        <a:lumOff val="25000"/>
                      </a:prstClr>
                    </a:solidFill>
                    <a:latin typeface="微软雅黑" pitchFamily="34" charset="-122"/>
                    <a:ea typeface="微软雅黑" panose="020B0503020204020204" pitchFamily="34" charset="-122"/>
                  </a:rPr>
                  <a:t>La-Mg-Ni</a:t>
                </a:r>
              </a:p>
              <a:p>
                <a:pPr fontAlgn="auto">
                  <a:lnSpc>
                    <a:spcPct val="130000"/>
                  </a:lnSpc>
                  <a:spcBef>
                    <a:spcPts val="0"/>
                  </a:spcBef>
                  <a:spcAft>
                    <a:spcPts val="0"/>
                  </a:spcAft>
                </a:pPr>
                <a:r>
                  <a:rPr lang="en-US" altLang="zh-CN" dirty="0">
                    <a:solidFill>
                      <a:prstClr val="black">
                        <a:lumMod val="75000"/>
                        <a:lumOff val="25000"/>
                      </a:prstClr>
                    </a:solidFill>
                    <a:latin typeface="微软雅黑" pitchFamily="34" charset="-122"/>
                    <a:ea typeface="微软雅黑" panose="020B0503020204020204" pitchFamily="34" charset="-122"/>
                  </a:rPr>
                  <a:t>La-Y-Ni</a:t>
                </a:r>
              </a:p>
            </p:txBody>
          </p:sp>
        </p:grpSp>
      </p:grpSp>
      <p:sp>
        <p:nvSpPr>
          <p:cNvPr id="134"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1.1 Hydrogen Storage Alloy Types</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79953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340" y="979342"/>
            <a:ext cx="5828435" cy="2300594"/>
          </a:xfrm>
          <a:prstGeom prst="rect">
            <a:avLst/>
          </a:prstGeom>
          <a:ln>
            <a:solidFill>
              <a:schemeClr val="tx1"/>
            </a:solidFill>
          </a:ln>
          <a:extLst>
            <a:ext uri="{909E8E84-426E-40DD-AFC4-6F175D3DCCD1}">
              <a14:hiddenFill xmlns:a14="http://schemas.microsoft.com/office/drawing/2010/main">
                <a:solidFill>
                  <a:schemeClr val="accent1"/>
                </a:solidFill>
              </a14:hiddenFill>
            </a:ext>
          </a:extLst>
        </p:spPr>
      </p:pic>
      <p:sp>
        <p:nvSpPr>
          <p:cNvPr id="5" name="矩形 4"/>
          <p:cNvSpPr/>
          <p:nvPr/>
        </p:nvSpPr>
        <p:spPr>
          <a:xfrm>
            <a:off x="793192" y="1368413"/>
            <a:ext cx="3735265" cy="1815882"/>
          </a:xfrm>
          <a:prstGeom prst="rect">
            <a:avLst/>
          </a:prstGeom>
          <a:noFill/>
        </p:spPr>
        <p:txBody>
          <a:bodyPr wrap="square">
            <a:spAutoFit/>
            <a:scene3d>
              <a:camera prst="orthographicFront"/>
              <a:lightRig rig="threePt" dir="t"/>
            </a:scene3d>
            <a:sp3d extrusionH="57150">
              <a:bevelT w="38100" h="38100"/>
            </a:sp3d>
          </a:bodyPr>
          <a:lstStyle/>
          <a:p>
            <a:pPr algn="ctr"/>
            <a:r>
              <a:rPr lang="en-US" altLang="zh-CN" sz="2800" b="1" dirty="0">
                <a:ln w="31550" cmpd="sng">
                  <a:gradFill>
                    <a:gsLst>
                      <a:gs pos="25000">
                        <a:schemeClr val="tx1"/>
                      </a:gs>
                      <a:gs pos="80000">
                        <a:schemeClr val="tx1">
                          <a:lumMod val="50000"/>
                          <a:lumOff val="50000"/>
                        </a:schemeClr>
                      </a:gs>
                    </a:gsLst>
                    <a:lin ang="5400000"/>
                  </a:gradFill>
                  <a:prstDash val="solid"/>
                </a:ln>
                <a:solidFill>
                  <a:schemeClr val="tx2"/>
                </a:solidFill>
                <a:latin typeface="Arial" panose="020B0604020202020204" pitchFamily="34" charset="0"/>
                <a:ea typeface="微软雅黑" pitchFamily="34" charset="-122"/>
                <a:cs typeface="Arial" panose="020B0604020202020204" pitchFamily="34" charset="0"/>
              </a:rPr>
              <a:t>Major Applications of Rare Earth Hydrogen Storage Alloy</a:t>
            </a:r>
            <a:endParaRPr lang="zh-CN" altLang="en-US" sz="2800" b="1" dirty="0">
              <a:ln w="31550" cmpd="sng">
                <a:gradFill>
                  <a:gsLst>
                    <a:gs pos="25000">
                      <a:schemeClr val="tx1"/>
                    </a:gs>
                    <a:gs pos="80000">
                      <a:schemeClr val="tx1">
                        <a:lumMod val="50000"/>
                        <a:lumOff val="50000"/>
                      </a:schemeClr>
                    </a:gs>
                  </a:gsLst>
                  <a:lin ang="5400000"/>
                </a:gradFill>
                <a:prstDash val="solid"/>
              </a:ln>
              <a:solidFill>
                <a:schemeClr val="tx2"/>
              </a:solidFill>
              <a:latin typeface="Arial" panose="020B0604020202020204" pitchFamily="34" charset="0"/>
              <a:ea typeface="微软雅黑" pitchFamily="34" charset="-122"/>
              <a:cs typeface="Arial" panose="020B0604020202020204" pitchFamily="34" charset="0"/>
            </a:endParaRPr>
          </a:p>
        </p:txBody>
      </p:sp>
      <p:sp>
        <p:nvSpPr>
          <p:cNvPr id="33" name="标题 1"/>
          <p:cNvSpPr txBox="1">
            <a:spLocks/>
          </p:cNvSpPr>
          <p:nvPr/>
        </p:nvSpPr>
        <p:spPr>
          <a:xfrm>
            <a:off x="455305" y="243672"/>
            <a:ext cx="8993495" cy="446276"/>
          </a:xfrm>
          <a:prstGeom prst="rect">
            <a:avLst/>
          </a:prstGeom>
        </p:spPr>
        <p:txBody>
          <a:bodyPr wrap="square" anchor="ctr">
            <a:spAutoFit/>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300" b="1" dirty="0">
                <a:solidFill>
                  <a:srgbClr val="004E9D"/>
                </a:solidFill>
                <a:latin typeface="Arial" panose="020B0604020202020204" pitchFamily="34" charset="0"/>
                <a:ea typeface="微软雅黑" panose="020B0503020204020204" pitchFamily="34" charset="-122"/>
                <a:cs typeface="Arial" panose="020B0604020202020204" pitchFamily="34" charset="0"/>
              </a:rPr>
              <a:t>1.2 Major Applications of Rare Earth Hydrogen Storage Alloy</a:t>
            </a:r>
            <a:endParaRPr lang="zh-CN" altLang="en-US" sz="23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35" name="表格 34"/>
          <p:cNvGraphicFramePr>
            <a:graphicFrameLocks noGrp="1"/>
          </p:cNvGraphicFramePr>
          <p:nvPr>
            <p:extLst>
              <p:ext uri="{D42A27DB-BD31-4B8C-83A1-F6EECF244321}">
                <p14:modId xmlns:p14="http://schemas.microsoft.com/office/powerpoint/2010/main" val="3693674903"/>
              </p:ext>
            </p:extLst>
          </p:nvPr>
        </p:nvGraphicFramePr>
        <p:xfrm>
          <a:off x="935666" y="3429000"/>
          <a:ext cx="10103110" cy="2816373"/>
        </p:xfrm>
        <a:graphic>
          <a:graphicData uri="http://schemas.openxmlformats.org/drawingml/2006/table">
            <a:tbl>
              <a:tblPr/>
              <a:tblGrid>
                <a:gridCol w="1951490">
                  <a:extLst>
                    <a:ext uri="{9D8B030D-6E8A-4147-A177-3AD203B41FA5}">
                      <a16:colId xmlns:a16="http://schemas.microsoft.com/office/drawing/2014/main" val="20000"/>
                    </a:ext>
                  </a:extLst>
                </a:gridCol>
                <a:gridCol w="8151620">
                  <a:extLst>
                    <a:ext uri="{9D8B030D-6E8A-4147-A177-3AD203B41FA5}">
                      <a16:colId xmlns:a16="http://schemas.microsoft.com/office/drawing/2014/main" val="20001"/>
                    </a:ext>
                  </a:extLst>
                </a:gridCol>
              </a:tblGrid>
              <a:tr h="446705">
                <a:tc>
                  <a:txBody>
                    <a:bodyPr/>
                    <a:lstStyle/>
                    <a:p>
                      <a:pPr algn="ctr" fontAlgn="ctr"/>
                      <a:r>
                        <a:rPr lang="en-US" altLang="zh-CN" sz="1800" b="1" i="0" u="none" strike="noStrike" dirty="0">
                          <a:solidFill>
                            <a:srgbClr val="FFFFFF"/>
                          </a:solidFill>
                          <a:effectLst/>
                          <a:latin typeface="Arial" panose="020B0604020202020204" pitchFamily="34" charset="0"/>
                          <a:ea typeface="微软雅黑" pitchFamily="34" charset="-122"/>
                          <a:cs typeface="Arial" panose="020B0604020202020204" pitchFamily="34" charset="0"/>
                        </a:rPr>
                        <a:t>Type</a:t>
                      </a:r>
                      <a:endParaRPr lang="zh-CN" altLang="en-US" sz="1800" b="1" i="0" u="none" strike="noStrike" dirty="0">
                        <a:solidFill>
                          <a:srgbClr val="FFFFFF"/>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a:noFill/>
                    </a:lnL>
                    <a:lnR w="25400" cap="flat" cmpd="dbl"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fontAlgn="ctr"/>
                      <a:r>
                        <a:rPr lang="zh-CN" altLang="en-US" sz="1800" b="1" i="0" u="none" strike="noStrike" dirty="0">
                          <a:solidFill>
                            <a:srgbClr val="FFFFFF"/>
                          </a:solidFill>
                          <a:effectLst/>
                          <a:latin typeface="Arial" panose="020B0604020202020204" pitchFamily="34" charset="0"/>
                          <a:ea typeface="微软雅黑" pitchFamily="34" charset="-122"/>
                          <a:cs typeface="Arial" panose="020B0604020202020204" pitchFamily="34" charset="0"/>
                        </a:rPr>
                        <a:t> </a:t>
                      </a:r>
                      <a:r>
                        <a:rPr lang="en-US" altLang="zh-CN" sz="1800" b="1" i="0" u="none" strike="noStrike" dirty="0">
                          <a:solidFill>
                            <a:srgbClr val="FFFFFF"/>
                          </a:solidFill>
                          <a:effectLst/>
                          <a:latin typeface="Arial" panose="020B0604020202020204" pitchFamily="34" charset="0"/>
                          <a:ea typeface="微软雅黑" pitchFamily="34" charset="-122"/>
                          <a:cs typeface="Arial" panose="020B0604020202020204" pitchFamily="34" charset="0"/>
                        </a:rPr>
                        <a:t>Main Applications and Principles</a:t>
                      </a:r>
                      <a:endParaRPr lang="zh-CN" altLang="en-US" sz="1800" b="1" i="0" u="none" strike="noStrike" dirty="0">
                        <a:solidFill>
                          <a:srgbClr val="FFFFFF"/>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25400" cap="flat" cmpd="dbl"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123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Electrode Material</a:t>
                      </a:r>
                      <a:r>
                        <a:rPr lang="zh-CN" altLang="en-US"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  </a:t>
                      </a:r>
                    </a:p>
                  </a:txBody>
                  <a:tcPr marL="9525" marR="9525" marT="9525" marB="0" anchor="ctr">
                    <a:lnL>
                      <a:noFill/>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altLang="zh-CN"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Metal hydride (MH)</a:t>
                      </a:r>
                      <a:r>
                        <a:rPr lang="zh-CN" altLang="en-US"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 </a:t>
                      </a:r>
                      <a:r>
                        <a:rPr lang="en-US" altLang="zh-CN"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electrode, electrochemical absorption of hydrogen</a:t>
                      </a:r>
                      <a:r>
                        <a:rPr lang="zh-CN" altLang="en-US"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 </a:t>
                      </a:r>
                      <a:r>
                        <a:rPr lang="en-US" altLang="zh-CN"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 medium release, MH/Ni battery, MH/Air battery</a:t>
                      </a:r>
                      <a:endParaRPr lang="zh-CN" altLang="en-US"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29960">
                <a:tc>
                  <a:txBody>
                    <a:bodyPr/>
                    <a:lstStyle/>
                    <a:p>
                      <a:pPr algn="ctr" fontAlgn="ctr"/>
                      <a:r>
                        <a:rPr lang="en-US" altLang="zh-CN"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Hydrogen Storage Material</a:t>
                      </a:r>
                      <a:endParaRPr lang="zh-CN" altLang="en-US"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zh-CN"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rPr>
                        <a:t>Medium for direct hydrogen storage and transport, hydrogen storage tank, hydrogen supply system for fuel cells</a:t>
                      </a:r>
                      <a:endParaRPr lang="zh-CN" altLang="en-US" sz="1400" b="1" i="0" u="none" strike="noStrike" kern="1200" dirty="0">
                        <a:solidFill>
                          <a:srgbClr val="C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344">
                <a:tc>
                  <a:txBody>
                    <a:bodyPr/>
                    <a:lstStyle/>
                    <a:p>
                      <a:pPr algn="ctr" fontAlgn="ctr"/>
                      <a:r>
                        <a:rPr lang="en-US" altLang="zh-CN"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rPr>
                        <a:t>Heat Storage Material</a:t>
                      </a:r>
                      <a:endParaRPr lang="zh-CN" altLang="en-US"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altLang="zh-CN"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rPr>
                        <a:t>Metal hydride reaction thermal effect, extra heat storage, thermal energy transfer, air conditioning heat pump</a:t>
                      </a:r>
                      <a:endParaRPr lang="zh-CN" altLang="en-US"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29960">
                <a:tc>
                  <a:txBody>
                    <a:bodyPr/>
                    <a:lstStyle/>
                    <a:p>
                      <a:pPr algn="ctr" fontAlgn="ctr"/>
                      <a:r>
                        <a:rPr lang="en-US" altLang="zh-CN"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rPr>
                        <a:t>Hydrogen Separation Material</a:t>
                      </a:r>
                      <a:endParaRPr lang="zh-CN" altLang="en-US"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altLang="zh-CN"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rPr>
                        <a:t>Selective absorption on hydrogen and hydrogen isotopes</a:t>
                      </a:r>
                      <a:endParaRPr lang="zh-CN" altLang="en-US"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344">
                <a:tc>
                  <a:txBody>
                    <a:bodyPr/>
                    <a:lstStyle/>
                    <a:p>
                      <a:pPr algn="ctr" fontAlgn="ctr"/>
                      <a:r>
                        <a:rPr lang="en-US" altLang="zh-CN"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rPr>
                        <a:t>Catalytic Material</a:t>
                      </a:r>
                      <a:endParaRPr lang="zh-CN" altLang="en-US"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91"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微软雅黑" pitchFamily="34" charset="-122"/>
                          <a:cs typeface="Arial" panose="020B0604020202020204" pitchFamily="34" charset="0"/>
                        </a:rPr>
                        <a:t>Provide highly reactive hydrogen source for reactions involving hydrogen.</a:t>
                      </a:r>
                      <a:endParaRPr lang="zh-CN" altLang="en-US" sz="1400" b="0" i="0" u="none" strike="noStrike"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4687656"/>
                  </a:ext>
                </a:extLst>
              </a:tr>
              <a:tr h="312344">
                <a:tc>
                  <a:txBody>
                    <a:bodyPr/>
                    <a:lstStyle/>
                    <a:p>
                      <a:pPr algn="ctr" fontAlgn="ctr"/>
                      <a:r>
                        <a:rPr lang="en-US" altLang="zh-CN"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rPr>
                        <a:t>Energy Storage Material</a:t>
                      </a:r>
                      <a:endParaRPr lang="zh-CN" altLang="en-US" sz="1400" b="0" i="0" u="none" strike="noStrike" kern="1200"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91" rtl="0" eaLnBrk="1" fontAlgn="ctr" latinLnBrk="0" hangingPunct="1">
                        <a:lnSpc>
                          <a:spcPct val="100000"/>
                        </a:lnSpc>
                        <a:spcBef>
                          <a:spcPts val="0"/>
                        </a:spcBef>
                        <a:spcAft>
                          <a:spcPts val="0"/>
                        </a:spcAft>
                        <a:buClrTx/>
                        <a:buSzTx/>
                        <a:buFontTx/>
                        <a:buNone/>
                        <a:tabLst/>
                        <a:defRPr/>
                      </a:pPr>
                      <a:r>
                        <a:rPr lang="en-US" altLang="zh-CN" sz="1400" b="0" i="0" u="none" strike="noStrike" dirty="0">
                          <a:solidFill>
                            <a:srgbClr val="000000"/>
                          </a:solidFill>
                          <a:effectLst/>
                          <a:latin typeface="Arial" panose="020B0604020202020204" pitchFamily="34" charset="0"/>
                          <a:ea typeface="微软雅黑" pitchFamily="34" charset="-122"/>
                          <a:cs typeface="Arial" panose="020B0604020202020204" pitchFamily="34" charset="0"/>
                        </a:rPr>
                        <a:t>Regulation on wind power and electric energy, etc.</a:t>
                      </a:r>
                      <a:endParaRPr lang="zh-CN" altLang="en-US" sz="1400" b="0" i="0" u="none" strike="noStrike" dirty="0">
                        <a:solidFill>
                          <a:srgbClr val="000000"/>
                        </a:solidFill>
                        <a:effectLst/>
                        <a:latin typeface="Arial" panose="020B0604020202020204" pitchFamily="34" charset="0"/>
                        <a:ea typeface="微软雅黑" pitchFamily="34" charset="-122"/>
                        <a:cs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607250"/>
                  </a:ext>
                </a:extLst>
              </a:tr>
            </a:tbl>
          </a:graphicData>
        </a:graphic>
      </p:graphicFrame>
    </p:spTree>
    <p:extLst>
      <p:ext uri="{BB962C8B-B14F-4D97-AF65-F5344CB8AC3E}">
        <p14:creationId xmlns:p14="http://schemas.microsoft.com/office/powerpoint/2010/main" val="339931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261721" y="5382306"/>
            <a:ext cx="116685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buFont typeface="Wingdings" panose="05000000000000000000" pitchFamily="2" charset="2"/>
              <a:buChar char="u"/>
              <a:defRPr/>
            </a:pPr>
            <a:r>
              <a:rPr lang="en-US" altLang="zh-CN" b="1" dirty="0">
                <a:latin typeface="Arial" panose="020B0604020202020204" pitchFamily="34" charset="0"/>
                <a:ea typeface="微软雅黑" pitchFamily="34" charset="-122"/>
                <a:cs typeface="Arial" panose="020B0604020202020204" pitchFamily="34" charset="0"/>
              </a:rPr>
              <a:t>The well proven commercial application for rare earth hydrogen storage alloy is hydrogen storage alloy LaNi5 (AB</a:t>
            </a:r>
            <a:r>
              <a:rPr lang="en-US" altLang="zh-CN" b="1" baseline="-25000" dirty="0">
                <a:latin typeface="Arial" panose="020B0604020202020204" pitchFamily="34" charset="0"/>
                <a:ea typeface="微软雅黑" pitchFamily="34" charset="-122"/>
                <a:cs typeface="Arial" panose="020B0604020202020204" pitchFamily="34" charset="0"/>
              </a:rPr>
              <a:t>5 </a:t>
            </a:r>
            <a:r>
              <a:rPr lang="en-US" altLang="zh-CN" b="1" dirty="0">
                <a:latin typeface="Arial" panose="020B0604020202020204" pitchFamily="34" charset="0"/>
                <a:ea typeface="微软雅黑" pitchFamily="34" charset="-122"/>
                <a:cs typeface="Arial" panose="020B0604020202020204" pitchFamily="34" charset="0"/>
              </a:rPr>
              <a:t>type) and hydrogen storage alloy La-Mg-Ni (A</a:t>
            </a:r>
            <a:r>
              <a:rPr lang="en-US" altLang="zh-CN" b="1" baseline="-25000" dirty="0">
                <a:latin typeface="Arial" panose="020B0604020202020204" pitchFamily="34" charset="0"/>
                <a:ea typeface="微软雅黑" pitchFamily="34" charset="-122"/>
                <a:cs typeface="Arial" panose="020B0604020202020204" pitchFamily="34" charset="0"/>
              </a:rPr>
              <a:t>2</a:t>
            </a:r>
            <a:r>
              <a:rPr lang="en-US" altLang="zh-CN" b="1" dirty="0">
                <a:latin typeface="Arial" panose="020B0604020202020204" pitchFamily="34" charset="0"/>
                <a:ea typeface="微软雅黑" pitchFamily="34" charset="-122"/>
                <a:cs typeface="Arial" panose="020B0604020202020204" pitchFamily="34" charset="0"/>
              </a:rPr>
              <a:t>B</a:t>
            </a:r>
            <a:r>
              <a:rPr lang="en-US" altLang="zh-CN" b="1" baseline="-25000" dirty="0">
                <a:latin typeface="Arial" panose="020B0604020202020204" pitchFamily="34" charset="0"/>
                <a:ea typeface="微软雅黑" pitchFamily="34" charset="-122"/>
                <a:cs typeface="Arial" panose="020B0604020202020204" pitchFamily="34" charset="0"/>
              </a:rPr>
              <a:t>7 </a:t>
            </a:r>
            <a:r>
              <a:rPr lang="en-US" altLang="zh-CN" b="1" dirty="0">
                <a:latin typeface="Arial" panose="020B0604020202020204" pitchFamily="34" charset="0"/>
                <a:ea typeface="微软雅黑" pitchFamily="34" charset="-122"/>
                <a:cs typeface="Arial" panose="020B0604020202020204" pitchFamily="34" charset="0"/>
              </a:rPr>
              <a:t>type) in the Ni-MH battery industry.</a:t>
            </a:r>
            <a:endParaRPr lang="zh-CN" altLang="en-US" b="1" dirty="0">
              <a:latin typeface="Arial" panose="020B0604020202020204" pitchFamily="34" charset="0"/>
              <a:ea typeface="微软雅黑" pitchFamily="34" charset="-122"/>
              <a:cs typeface="Arial" panose="020B0604020202020204" pitchFamily="34" charset="0"/>
            </a:endParaRPr>
          </a:p>
        </p:txBody>
      </p:sp>
      <p:graphicFrame>
        <p:nvGraphicFramePr>
          <p:cNvPr id="3" name="Group 237"/>
          <p:cNvGraphicFramePr>
            <a:graphicFrameLocks/>
          </p:cNvGraphicFramePr>
          <p:nvPr>
            <p:extLst>
              <p:ext uri="{D42A27DB-BD31-4B8C-83A1-F6EECF244321}">
                <p14:modId xmlns:p14="http://schemas.microsoft.com/office/powerpoint/2010/main" val="366025960"/>
              </p:ext>
            </p:extLst>
          </p:nvPr>
        </p:nvGraphicFramePr>
        <p:xfrm>
          <a:off x="563535" y="1152528"/>
          <a:ext cx="10950335" cy="4076117"/>
        </p:xfrm>
        <a:graphic>
          <a:graphicData uri="http://schemas.openxmlformats.org/drawingml/2006/table">
            <a:tbl>
              <a:tblPr>
                <a:tableStyleId>{69CF1AB2-1976-4502-BF36-3FF5EA218861}</a:tableStyleId>
              </a:tblPr>
              <a:tblGrid>
                <a:gridCol w="2170504">
                  <a:extLst>
                    <a:ext uri="{9D8B030D-6E8A-4147-A177-3AD203B41FA5}">
                      <a16:colId xmlns:a16="http://schemas.microsoft.com/office/drawing/2014/main" val="20000"/>
                    </a:ext>
                  </a:extLst>
                </a:gridCol>
                <a:gridCol w="1417177">
                  <a:extLst>
                    <a:ext uri="{9D8B030D-6E8A-4147-A177-3AD203B41FA5}">
                      <a16:colId xmlns:a16="http://schemas.microsoft.com/office/drawing/2014/main" val="20001"/>
                    </a:ext>
                  </a:extLst>
                </a:gridCol>
                <a:gridCol w="1510821">
                  <a:extLst>
                    <a:ext uri="{9D8B030D-6E8A-4147-A177-3AD203B41FA5}">
                      <a16:colId xmlns:a16="http://schemas.microsoft.com/office/drawing/2014/main" val="20002"/>
                    </a:ext>
                  </a:extLst>
                </a:gridCol>
                <a:gridCol w="1415095">
                  <a:extLst>
                    <a:ext uri="{9D8B030D-6E8A-4147-A177-3AD203B41FA5}">
                      <a16:colId xmlns:a16="http://schemas.microsoft.com/office/drawing/2014/main" val="20003"/>
                    </a:ext>
                  </a:extLst>
                </a:gridCol>
                <a:gridCol w="1415095">
                  <a:extLst>
                    <a:ext uri="{9D8B030D-6E8A-4147-A177-3AD203B41FA5}">
                      <a16:colId xmlns:a16="http://schemas.microsoft.com/office/drawing/2014/main" val="20004"/>
                    </a:ext>
                  </a:extLst>
                </a:gridCol>
                <a:gridCol w="3021643">
                  <a:extLst>
                    <a:ext uri="{9D8B030D-6E8A-4147-A177-3AD203B41FA5}">
                      <a16:colId xmlns:a16="http://schemas.microsoft.com/office/drawing/2014/main" val="20005"/>
                    </a:ext>
                  </a:extLst>
                </a:gridCol>
              </a:tblGrid>
              <a:tr h="51964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800" b="1" u="none" strike="noStrike" cap="none" normalizeH="0" baseline="0" dirty="0">
                          <a:ln>
                            <a:noFill/>
                          </a:ln>
                          <a:solidFill>
                            <a:schemeClr val="bg1"/>
                          </a:solidFill>
                          <a:effectLst/>
                          <a:latin typeface="Arial" panose="020B0604020202020204" pitchFamily="34" charset="0"/>
                          <a:ea typeface="微软雅黑" pitchFamily="34" charset="-122"/>
                          <a:cs typeface="Arial" panose="020B0604020202020204" pitchFamily="34" charset="0"/>
                        </a:rPr>
                        <a:t>Type</a:t>
                      </a:r>
                      <a:endParaRPr kumimoji="1" lang="zh-CN" altLang="en-US" sz="1800" b="1" i="0" u="none" strike="noStrike" cap="none" normalizeH="0" baseline="0" dirty="0">
                        <a:ln>
                          <a:noFill/>
                        </a:ln>
                        <a:solidFill>
                          <a:schemeClr val="bg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800" b="1" u="none" strike="noStrike" cap="none" normalizeH="0" baseline="0" dirty="0">
                          <a:ln>
                            <a:noFill/>
                          </a:ln>
                          <a:solidFill>
                            <a:schemeClr val="bg1"/>
                          </a:solidFill>
                          <a:effectLst/>
                          <a:latin typeface="Arial" panose="020B0604020202020204" pitchFamily="34" charset="0"/>
                          <a:ea typeface="微软雅黑" pitchFamily="34" charset="-122"/>
                          <a:cs typeface="Arial" panose="020B0604020202020204" pitchFamily="34" charset="0"/>
                        </a:rPr>
                        <a:t>AB</a:t>
                      </a:r>
                      <a:r>
                        <a:rPr kumimoji="1" lang="en-US" altLang="zh-CN" sz="1800" b="1" u="none" strike="noStrike" cap="none" normalizeH="0" baseline="-25000" dirty="0">
                          <a:ln>
                            <a:noFill/>
                          </a:ln>
                          <a:solidFill>
                            <a:schemeClr val="bg1"/>
                          </a:solidFill>
                          <a:effectLst/>
                          <a:latin typeface="Arial" panose="020B0604020202020204" pitchFamily="34" charset="0"/>
                          <a:ea typeface="微软雅黑" pitchFamily="34" charset="-122"/>
                          <a:cs typeface="Arial" panose="020B0604020202020204" pitchFamily="34" charset="0"/>
                        </a:rPr>
                        <a:t>5</a:t>
                      </a:r>
                      <a:endParaRPr kumimoji="1" lang="en-US" altLang="zh-CN" sz="1800" b="1" i="0" u="none" strike="noStrike" cap="none" normalizeH="0" baseline="-25000" dirty="0">
                        <a:ln>
                          <a:noFill/>
                        </a:ln>
                        <a:solidFill>
                          <a:schemeClr val="bg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800" b="1" u="none" strike="noStrike" cap="none" normalizeH="0" baseline="0" dirty="0">
                          <a:ln>
                            <a:noFill/>
                          </a:ln>
                          <a:solidFill>
                            <a:schemeClr val="bg1"/>
                          </a:solidFill>
                          <a:effectLst/>
                          <a:latin typeface="Arial" panose="020B0604020202020204" pitchFamily="34" charset="0"/>
                          <a:ea typeface="微软雅黑" pitchFamily="34" charset="-122"/>
                          <a:cs typeface="Arial" panose="020B0604020202020204" pitchFamily="34" charset="0"/>
                        </a:rPr>
                        <a:t>AB</a:t>
                      </a:r>
                      <a:r>
                        <a:rPr kumimoji="1" lang="en-US" altLang="zh-CN" sz="1800" b="1" u="none" strike="noStrike" cap="none" normalizeH="0" baseline="-25000" dirty="0">
                          <a:ln>
                            <a:noFill/>
                          </a:ln>
                          <a:solidFill>
                            <a:schemeClr val="bg1"/>
                          </a:solidFill>
                          <a:effectLst/>
                          <a:latin typeface="Arial" panose="020B0604020202020204" pitchFamily="34" charset="0"/>
                          <a:ea typeface="微软雅黑" pitchFamily="34" charset="-122"/>
                          <a:cs typeface="Arial" panose="020B0604020202020204" pitchFamily="34" charset="0"/>
                        </a:rPr>
                        <a:t>3-3.5</a:t>
                      </a:r>
                      <a:endParaRPr kumimoji="1" lang="en-US" altLang="zh-CN" sz="1800" b="1" i="0" u="none" strike="noStrike" cap="none" normalizeH="0" baseline="-25000" dirty="0">
                        <a:ln>
                          <a:noFill/>
                        </a:ln>
                        <a:solidFill>
                          <a:schemeClr val="bg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3935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Alloy</a:t>
                      </a:r>
                      <a:endParaRPr kumimoji="1" lang="zh-CN" altLang="en-US"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LaNi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5</a:t>
                      </a:r>
                      <a:endParaRPr kumimoji="1" lang="en-US" altLang="zh-CN" sz="1600" b="1" i="0" u="none" strike="noStrike" cap="none" normalizeH="0" baseline="-2500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MmNi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5</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LaNi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3</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a:ln>
                            <a:noFill/>
                          </a:ln>
                          <a:effectLst/>
                          <a:latin typeface="Arial" panose="020B0604020202020204" pitchFamily="34" charset="0"/>
                          <a:ea typeface="微软雅黑" pitchFamily="34" charset="-122"/>
                          <a:cs typeface="Arial" panose="020B0604020202020204" pitchFamily="34" charset="0"/>
                        </a:rPr>
                        <a:t>CaNi</a:t>
                      </a:r>
                      <a:r>
                        <a:rPr kumimoji="1" lang="en-US" altLang="zh-CN" sz="1600" u="none" strike="noStrike" cap="none" normalizeH="0" baseline="-25000">
                          <a:ln>
                            <a:noFill/>
                          </a:ln>
                          <a:effectLst/>
                          <a:latin typeface="Arial" panose="020B0604020202020204" pitchFamily="34" charset="0"/>
                          <a:ea typeface="微软雅黑" pitchFamily="34" charset="-122"/>
                          <a:cs typeface="Arial" panose="020B0604020202020204" pitchFamily="34" charset="0"/>
                        </a:rPr>
                        <a:t>3</a:t>
                      </a:r>
                      <a:endParaRPr kumimoji="1" lang="en-US" altLang="zh-CN" sz="1600" b="1" i="0" u="none" strike="noStrike" cap="none" normalizeH="0" baseline="-2500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La</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0.7</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Mg</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0.3</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2.8</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Co</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0.5</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393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Hydride</a:t>
                      </a:r>
                      <a:endParaRPr kumimoji="0" lang="zh-CN" altLang="en-US"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LaNi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5</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6</a:t>
                      </a:r>
                      <a:endParaRPr kumimoji="1" lang="en-US" altLang="zh-CN" sz="1600" b="1" i="0" u="none" strike="noStrike" cap="none" normalizeH="0" baseline="-2500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MmNi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5</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6.3</a:t>
                      </a:r>
                      <a:endParaRPr kumimoji="1" lang="en-US" altLang="zh-CN" sz="1600" b="1" i="0" u="none" strike="noStrike" cap="none" normalizeH="0" baseline="-2500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LaNi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3</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4.5</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CaNi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3</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4.4</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La</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0.7</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Mg</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0.3</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Ni</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2.8</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Co</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0.5</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4.73</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935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Hydrogen Absorption Capacity/wt.%</a:t>
                      </a:r>
                      <a:endParaRPr kumimoji="1"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1.4</a:t>
                      </a:r>
                      <a:endParaRPr kumimoji="1"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1.4</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1.4</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2.0</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1.6</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4232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4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Hydrogen discharge pressure (Temperature)/MPa</a:t>
                      </a:r>
                      <a:r>
                        <a:rPr kumimoji="1" lang="zh-CN" altLang="en-US" sz="14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endParaRPr kumimoji="1" lang="zh-CN" altLang="en-US" sz="14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0.4</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50</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endParaRPr kumimoji="1" lang="zh-CN" altLang="en-US"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3.4</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80</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endParaRPr kumimoji="1" lang="zh-CN" altLang="en-US"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200" b="0"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No Platform</a:t>
                      </a:r>
                      <a:endParaRPr kumimoji="1" lang="zh-CN" altLang="en-US" sz="1200" b="0"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0.04 </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20</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endParaRPr kumimoji="1" lang="zh-CN" altLang="en-US"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0.06 </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60</a:t>
                      </a: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endParaRPr kumimoji="1" lang="zh-CN" altLang="en-US"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8799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Hydride Formation Heat/kJ·mol</a:t>
                      </a:r>
                      <a:r>
                        <a:rPr kumimoji="1" lang="en-US" altLang="zh-CN" sz="1600" u="none" strike="noStrike" cap="none" normalizeH="0" baseline="30000" dirty="0">
                          <a:ln>
                            <a:noFill/>
                          </a:ln>
                          <a:effectLst/>
                          <a:latin typeface="Arial" panose="020B0604020202020204" pitchFamily="34" charset="0"/>
                          <a:ea typeface="微软雅黑" pitchFamily="34" charset="-122"/>
                          <a:cs typeface="Arial" panose="020B0604020202020204" pitchFamily="34" charset="0"/>
                        </a:rPr>
                        <a:t>-1</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H</a:t>
                      </a:r>
                      <a:r>
                        <a:rPr kumimoji="1" lang="en-US" altLang="zh-CN" sz="1600" u="none" strike="noStrike" cap="none" normalizeH="0" baseline="-25000" dirty="0">
                          <a:ln>
                            <a:noFill/>
                          </a:ln>
                          <a:effectLst/>
                          <a:latin typeface="Arial" panose="020B0604020202020204" pitchFamily="34" charset="0"/>
                          <a:ea typeface="微软雅黑" pitchFamily="34" charset="-122"/>
                          <a:cs typeface="Arial" panose="020B0604020202020204" pitchFamily="34" charset="0"/>
                        </a:rPr>
                        <a:t>2</a:t>
                      </a:r>
                      <a:endParaRPr kumimoji="0"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30.1</a:t>
                      </a:r>
                      <a:endParaRPr kumimoji="1"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26.4</a:t>
                      </a:r>
                      <a:endParaRPr kumimoji="1"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zh-CN"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CN" altLang="en-US"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a:t>
                      </a:r>
                      <a:r>
                        <a:rPr kumimoji="1" lang="en-US" altLang="zh-CN" sz="1600" u="none" strike="noStrike" cap="none" normalizeH="0" baseline="0" dirty="0">
                          <a:ln>
                            <a:noFill/>
                          </a:ln>
                          <a:effectLst/>
                          <a:latin typeface="Arial" panose="020B0604020202020204" pitchFamily="34" charset="0"/>
                          <a:ea typeface="微软雅黑" pitchFamily="34" charset="-122"/>
                          <a:cs typeface="Arial" panose="020B0604020202020204" pitchFamily="34" charset="0"/>
                        </a:rPr>
                        <a:t>35.0</a:t>
                      </a:r>
                      <a:endParaRPr kumimoji="1" lang="en-US"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zh-CN" altLang="zh-CN" sz="1600" b="1" i="0" u="none" strike="noStrike"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3935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Electrochemical Capacity </a:t>
                      </a:r>
                      <a:r>
                        <a:rPr kumimoji="0" lang="en-US" altLang="zh-CN" sz="1600" b="0" i="0" u="none" strike="noStrike" kern="1200" cap="none" normalizeH="0" baseline="0" dirty="0" err="1">
                          <a:ln>
                            <a:noFill/>
                          </a:ln>
                          <a:solidFill>
                            <a:schemeClr val="tx1"/>
                          </a:solidFill>
                          <a:effectLst/>
                          <a:latin typeface="Arial" panose="020B0604020202020204" pitchFamily="34" charset="0"/>
                          <a:ea typeface="微软雅黑" pitchFamily="34" charset="-122"/>
                          <a:cs typeface="Arial" panose="020B0604020202020204" pitchFamily="34" charset="0"/>
                        </a:rPr>
                        <a:t>mAh</a:t>
                      </a: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/g</a:t>
                      </a:r>
                    </a:p>
                  </a:txBody>
                  <a:tcPr anchor="ctr" horzOverflow="overflow">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300-350</a:t>
                      </a: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300-350</a:t>
                      </a: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340-380</a:t>
                      </a:r>
                      <a:endParaRPr kumimoji="0" lang="zh-CN"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a:t>
                      </a:r>
                    </a:p>
                  </a:txBody>
                  <a:tcPr anchor="ctr"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rPr>
                        <a:t>340-380</a:t>
                      </a:r>
                      <a:endParaRPr kumimoji="0" lang="zh-CN" altLang="zh-CN" sz="1600" b="0" i="0" u="none" strike="noStrike" kern="1200" cap="none" normalizeH="0" baseline="0" dirty="0">
                        <a:ln>
                          <a:noFill/>
                        </a:ln>
                        <a:solidFill>
                          <a:schemeClr val="tx1"/>
                        </a:solidFill>
                        <a:effectLst/>
                        <a:latin typeface="Arial" panose="020B0604020202020204" pitchFamily="34" charset="0"/>
                        <a:ea typeface="微软雅黑" pitchFamily="34" charset="-122"/>
                        <a:cs typeface="Arial" panose="020B0604020202020204" pitchFamily="34" charset="0"/>
                      </a:endParaRPr>
                    </a:p>
                  </a:txBody>
                  <a:tcPr anchor="ctr" horzOverflow="overflow">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7221464"/>
                  </a:ext>
                </a:extLst>
              </a:tr>
            </a:tbl>
          </a:graphicData>
        </a:graphic>
      </p:graphicFrame>
      <p:sp>
        <p:nvSpPr>
          <p:cNvPr id="4" name="标题 1"/>
          <p:cNvSpPr txBox="1">
            <a:spLocks/>
          </p:cNvSpPr>
          <p:nvPr/>
        </p:nvSpPr>
        <p:spPr>
          <a:xfrm>
            <a:off x="455305" y="204701"/>
            <a:ext cx="4961425"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1.3 Electrode Material</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8734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1"/>
          <p:cNvSpPr txBox="1">
            <a:spLocks/>
          </p:cNvSpPr>
          <p:nvPr/>
        </p:nvSpPr>
        <p:spPr>
          <a:xfrm>
            <a:off x="455305" y="204701"/>
            <a:ext cx="7476583"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1.4 Hydrogen Storage Material – Solid State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TextBox 11"/>
          <p:cNvSpPr txBox="1"/>
          <p:nvPr/>
        </p:nvSpPr>
        <p:spPr>
          <a:xfrm>
            <a:off x="373326" y="827292"/>
            <a:ext cx="11563493" cy="1200329"/>
          </a:xfrm>
          <a:prstGeom prst="rect">
            <a:avLst/>
          </a:prstGeom>
          <a:noFill/>
          <a:effectLst>
            <a:outerShdw blurRad="50800" dist="50800" dir="5400000" algn="ctr" rotWithShape="0">
              <a:schemeClr val="bg1"/>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fontAlgn="auto">
              <a:spcBef>
                <a:spcPts val="0"/>
              </a:spcBef>
              <a:spcAft>
                <a:spcPts val="0"/>
              </a:spcAft>
              <a:buClrTx/>
              <a:buSzTx/>
              <a:buFont typeface="Wingdings" panose="05000000000000000000" charset="0"/>
              <a:buChar char="l"/>
              <a:defRPr/>
            </a:pPr>
            <a:r>
              <a:rPr lang="en-US" altLang="zh-CN" b="1" dirty="0">
                <a:latin typeface="Arial" panose="020B0604020202020204" pitchFamily="34" charset="0"/>
                <a:ea typeface="微软雅黑" panose="020B0503020204020204" pitchFamily="34" charset="-122"/>
                <a:cs typeface="Arial" panose="020B0604020202020204" pitchFamily="34" charset="0"/>
                <a:sym typeface="+mn-ea"/>
              </a:rPr>
              <a:t>Hydrogen energy is the national strategic development, included in the </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14th Five-Year Strategic Plan </a:t>
            </a:r>
            <a:r>
              <a:rPr lang="en-US" altLang="zh-CN" b="1" dirty="0">
                <a:latin typeface="Arial" panose="020B0604020202020204" pitchFamily="34" charset="0"/>
                <a:ea typeface="微软雅黑" panose="020B0503020204020204" pitchFamily="34" charset="-122"/>
                <a:cs typeface="Arial" panose="020B0604020202020204" pitchFamily="34" charset="0"/>
                <a:sym typeface="+mn-ea"/>
              </a:rPr>
              <a:t>and the </a:t>
            </a: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sym typeface="+mn-ea"/>
              </a:rPr>
              <a:t>2035 vision goal outline</a:t>
            </a:r>
            <a:r>
              <a:rPr lang="en-US" altLang="zh-CN" b="1" dirty="0">
                <a:latin typeface="Arial" panose="020B0604020202020204" pitchFamily="34" charset="0"/>
                <a:ea typeface="微软雅黑" panose="020B0503020204020204" pitchFamily="34" charset="-122"/>
                <a:cs typeface="Arial" panose="020B0604020202020204" pitchFamily="34" charset="0"/>
                <a:sym typeface="+mn-ea"/>
              </a:rPr>
              <a:t>.</a:t>
            </a:r>
            <a:endParaRPr lang="zh-CN" altLang="en-US" b="1" dirty="0">
              <a:latin typeface="Arial" panose="020B0604020202020204" pitchFamily="34" charset="0"/>
              <a:ea typeface="微软雅黑" panose="020B0503020204020204" pitchFamily="34" charset="-122"/>
              <a:cs typeface="Arial" panose="020B0604020202020204" pitchFamily="34" charset="0"/>
              <a:sym typeface="+mn-ea"/>
            </a:endParaRPr>
          </a:p>
          <a:p>
            <a:pPr marL="342900" marR="0" lvl="0" indent="-342900" algn="l" fontAlgn="auto">
              <a:spcBef>
                <a:spcPts val="0"/>
              </a:spcBef>
              <a:spcAft>
                <a:spcPts val="0"/>
              </a:spcAft>
              <a:buClrTx/>
              <a:buSzTx/>
              <a:buFont typeface="Wingdings" panose="05000000000000000000" charset="0"/>
              <a:buChar char="l"/>
              <a:defRPr/>
            </a:pPr>
            <a:r>
              <a:rPr lang="en-US" altLang="zh-CN" b="1" dirty="0">
                <a:latin typeface="Arial" panose="020B0604020202020204" pitchFamily="34" charset="0"/>
                <a:ea typeface="微软雅黑" panose="020B0503020204020204" pitchFamily="34" charset="-122"/>
                <a:cs typeface="Arial" panose="020B0604020202020204" pitchFamily="34" charset="0"/>
                <a:sym typeface="+mn-ea"/>
              </a:rPr>
              <a:t>Renewable hydrogen output is expected to reach 100 million tons by 2060, attributed to about 15% of carbon dioxide emission reduction.</a:t>
            </a:r>
            <a:endParaRPr lang="en-US" altLang="zh-CN"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endParaRPr>
          </a:p>
        </p:txBody>
      </p:sp>
      <p:graphicFrame>
        <p:nvGraphicFramePr>
          <p:cNvPr id="45" name="表格 44"/>
          <p:cNvGraphicFramePr>
            <a:graphicFrameLocks noGrp="1"/>
          </p:cNvGraphicFramePr>
          <p:nvPr>
            <p:custDataLst>
              <p:tags r:id="rId1"/>
            </p:custDataLst>
            <p:extLst>
              <p:ext uri="{D42A27DB-BD31-4B8C-83A1-F6EECF244321}">
                <p14:modId xmlns:p14="http://schemas.microsoft.com/office/powerpoint/2010/main" val="3935148483"/>
              </p:ext>
            </p:extLst>
          </p:nvPr>
        </p:nvGraphicFramePr>
        <p:xfrm>
          <a:off x="5181439" y="1828645"/>
          <a:ext cx="6915474" cy="3580690"/>
        </p:xfrm>
        <a:graphic>
          <a:graphicData uri="http://schemas.openxmlformats.org/drawingml/2006/table">
            <a:tbl>
              <a:tblPr firstRow="1" bandRow="1">
                <a:tableStyleId>{9DCAF9ED-07DC-4A11-8D7F-57B35C25682E}</a:tableStyleId>
              </a:tblPr>
              <a:tblGrid>
                <a:gridCol w="1111070">
                  <a:extLst>
                    <a:ext uri="{9D8B030D-6E8A-4147-A177-3AD203B41FA5}">
                      <a16:colId xmlns:a16="http://schemas.microsoft.com/office/drawing/2014/main" val="20000"/>
                    </a:ext>
                  </a:extLst>
                </a:gridCol>
                <a:gridCol w="744279">
                  <a:extLst>
                    <a:ext uri="{9D8B030D-6E8A-4147-A177-3AD203B41FA5}">
                      <a16:colId xmlns:a16="http://schemas.microsoft.com/office/drawing/2014/main" val="20001"/>
                    </a:ext>
                  </a:extLst>
                </a:gridCol>
                <a:gridCol w="998488">
                  <a:extLst>
                    <a:ext uri="{9D8B030D-6E8A-4147-A177-3AD203B41FA5}">
                      <a16:colId xmlns:a16="http://schemas.microsoft.com/office/drawing/2014/main" val="20002"/>
                    </a:ext>
                  </a:extLst>
                </a:gridCol>
                <a:gridCol w="1212111">
                  <a:extLst>
                    <a:ext uri="{9D8B030D-6E8A-4147-A177-3AD203B41FA5}">
                      <a16:colId xmlns:a16="http://schemas.microsoft.com/office/drawing/2014/main" val="20003"/>
                    </a:ext>
                  </a:extLst>
                </a:gridCol>
                <a:gridCol w="863531">
                  <a:extLst>
                    <a:ext uri="{9D8B030D-6E8A-4147-A177-3AD203B41FA5}">
                      <a16:colId xmlns:a16="http://schemas.microsoft.com/office/drawing/2014/main" val="20004"/>
                    </a:ext>
                  </a:extLst>
                </a:gridCol>
                <a:gridCol w="960339">
                  <a:extLst>
                    <a:ext uri="{9D8B030D-6E8A-4147-A177-3AD203B41FA5}">
                      <a16:colId xmlns:a16="http://schemas.microsoft.com/office/drawing/2014/main" val="20005"/>
                    </a:ext>
                  </a:extLst>
                </a:gridCol>
                <a:gridCol w="1025656">
                  <a:extLst>
                    <a:ext uri="{9D8B030D-6E8A-4147-A177-3AD203B41FA5}">
                      <a16:colId xmlns:a16="http://schemas.microsoft.com/office/drawing/2014/main" val="20006"/>
                    </a:ext>
                  </a:extLst>
                </a:gridCol>
              </a:tblGrid>
              <a:tr h="733471">
                <a:tc gridSpan="2">
                  <a:txBody>
                    <a:bodyPr/>
                    <a:lstStyle/>
                    <a:p>
                      <a:pPr algn="ctr"/>
                      <a:r>
                        <a:rPr lang="en-US" altLang="zh-CN" sz="1400" dirty="0">
                          <a:latin typeface="Arial" panose="020B0604020202020204" pitchFamily="34" charset="0"/>
                          <a:ea typeface="黑体" panose="02010609060101010101" pitchFamily="49" charset="-122"/>
                          <a:cs typeface="Arial" panose="020B0604020202020204" pitchFamily="34" charset="0"/>
                        </a:rPr>
                        <a:t>Hydrogen</a:t>
                      </a:r>
                      <a:r>
                        <a:rPr lang="zh-CN" altLang="en-US" sz="1400" dirty="0">
                          <a:latin typeface="Arial" panose="020B0604020202020204" pitchFamily="34" charset="0"/>
                          <a:ea typeface="黑体" panose="02010609060101010101" pitchFamily="49" charset="-122"/>
                          <a:cs typeface="Arial" panose="020B0604020202020204" pitchFamily="34" charset="0"/>
                        </a:rPr>
                        <a:t> </a:t>
                      </a:r>
                      <a:r>
                        <a:rPr lang="en-US" altLang="zh-CN" sz="1400" dirty="0">
                          <a:latin typeface="Arial" panose="020B0604020202020204" pitchFamily="34" charset="0"/>
                          <a:ea typeface="黑体" panose="02010609060101010101" pitchFamily="49" charset="-122"/>
                          <a:cs typeface="Arial" panose="020B0604020202020204" pitchFamily="34" charset="0"/>
                        </a:rPr>
                        <a:t>Storage</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hMerge="1">
                  <a:txBody>
                    <a:bodyPr/>
                    <a:lstStyle/>
                    <a:p>
                      <a:endParaRPr lang="zh-CN"/>
                    </a:p>
                  </a:txBody>
                  <a:tcPr/>
                </a:tc>
                <a:tc>
                  <a:txBody>
                    <a:bodyPr/>
                    <a:lstStyle/>
                    <a:p>
                      <a:pPr algn="ctr"/>
                      <a:r>
                        <a:rPr lang="en-US" altLang="zh-CN" sz="1400" dirty="0">
                          <a:latin typeface="Arial" panose="020B0604020202020204" pitchFamily="34" charset="0"/>
                          <a:cs typeface="Arial" panose="020B0604020202020204" pitchFamily="34" charset="0"/>
                        </a:rPr>
                        <a:t>Pressure</a:t>
                      </a:r>
                    </a:p>
                    <a:p>
                      <a:pPr algn="ctr"/>
                      <a:r>
                        <a:rPr lang="en-US" altLang="zh-CN" sz="1400" dirty="0">
                          <a:latin typeface="Arial" panose="020B0604020202020204" pitchFamily="34" charset="0"/>
                          <a:cs typeface="Arial" panose="020B0604020202020204" pitchFamily="34" charset="0"/>
                        </a:rPr>
                        <a:t>MPa</a:t>
                      </a:r>
                      <a:endParaRPr lang="en-US" altLang="zh-CN" sz="1400" dirty="0">
                        <a:latin typeface="Arial" panose="020B0604020202020204" pitchFamily="34" charset="0"/>
                        <a:ea typeface="黑体" panose="02010609060101010101" pitchFamily="49"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en-US" altLang="zh-CN" sz="1400" dirty="0">
                          <a:latin typeface="Arial" panose="020B0604020202020204" pitchFamily="34" charset="0"/>
                          <a:cs typeface="Arial" panose="020B0604020202020204" pitchFamily="34" charset="0"/>
                        </a:rPr>
                        <a:t>Temperature </a:t>
                      </a:r>
                    </a:p>
                    <a:p>
                      <a:pPr algn="ctr"/>
                      <a:r>
                        <a:rPr lang="zh-CN" altLang="en-US" sz="1400" dirty="0">
                          <a:latin typeface="Arial" panose="020B0604020202020204" pitchFamily="34" charset="0"/>
                          <a:cs typeface="Arial" panose="020B0604020202020204" pitchFamily="34" charset="0"/>
                        </a:rPr>
                        <a:t>℃</a:t>
                      </a:r>
                      <a:endParaRPr lang="zh-CN" altLang="en-US" sz="1400" dirty="0">
                        <a:latin typeface="Arial" panose="020B0604020202020204" pitchFamily="34" charset="0"/>
                        <a:ea typeface="黑体" panose="02010609060101010101" pitchFamily="49"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en-US" altLang="zh-CN" sz="1200" dirty="0">
                          <a:latin typeface="Arial" panose="020B0604020202020204" pitchFamily="34" charset="0"/>
                          <a:cs typeface="Arial" panose="020B0604020202020204" pitchFamily="34" charset="0"/>
                        </a:rPr>
                        <a:t>Mass Hydrogen Storage Capacity</a:t>
                      </a:r>
                    </a:p>
                    <a:p>
                      <a:pPr algn="ctr"/>
                      <a:r>
                        <a:rPr lang="en-US" altLang="zh-CN" sz="1200" dirty="0">
                          <a:latin typeface="Arial" panose="020B0604020202020204" pitchFamily="34" charset="0"/>
                          <a:cs typeface="Arial" panose="020B0604020202020204" pitchFamily="34" charset="0"/>
                        </a:rPr>
                        <a:t> wt. %</a:t>
                      </a:r>
                      <a:endParaRPr lang="en-US" altLang="zh-CN" sz="1200" dirty="0">
                        <a:latin typeface="Arial" panose="020B0604020202020204" pitchFamily="34" charset="0"/>
                        <a:ea typeface="黑体" panose="02010609060101010101" pitchFamily="49"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en-US" altLang="zh-CN" sz="1200" dirty="0">
                          <a:latin typeface="Arial" panose="020B0604020202020204" pitchFamily="34" charset="0"/>
                          <a:cs typeface="Arial" panose="020B0604020202020204" pitchFamily="34" charset="0"/>
                          <a:sym typeface="+mn-ea"/>
                        </a:rPr>
                        <a:t>Volumetric hydrogen storage capacity  kg m</a:t>
                      </a:r>
                      <a:r>
                        <a:rPr lang="en-US" altLang="zh-CN" sz="1200" baseline="30000" dirty="0">
                          <a:latin typeface="Arial" panose="020B0604020202020204" pitchFamily="34" charset="0"/>
                          <a:cs typeface="Arial" panose="020B0604020202020204" pitchFamily="34" charset="0"/>
                          <a:sym typeface="+mn-ea"/>
                        </a:rPr>
                        <a:t>-3</a:t>
                      </a:r>
                      <a:endParaRPr lang="en-US" altLang="zh-CN" sz="1200" baseline="30000" dirty="0">
                        <a:latin typeface="Arial" panose="020B0604020202020204" pitchFamily="34" charset="0"/>
                        <a:ea typeface="黑体" panose="02010609060101010101" pitchFamily="49" charset="-122"/>
                        <a:cs typeface="Arial" panose="020B0604020202020204" pitchFamily="34" charset="0"/>
                        <a:sym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buNone/>
                      </a:pPr>
                      <a:r>
                        <a:rPr lang="en-US" altLang="zh-CN" sz="1200" dirty="0">
                          <a:latin typeface="Arial" panose="020B0604020202020204" pitchFamily="34" charset="0"/>
                          <a:cs typeface="Arial" panose="020B0604020202020204" pitchFamily="34" charset="0"/>
                          <a:sym typeface="+mn-ea"/>
                        </a:rPr>
                        <a:t>Energy Consumption</a:t>
                      </a:r>
                      <a:endParaRPr lang="zh-CN" altLang="en-US" sz="1200" dirty="0">
                        <a:latin typeface="Arial" panose="020B0604020202020204" pitchFamily="34" charset="0"/>
                        <a:cs typeface="Arial" panose="020B0604020202020204" pitchFamily="34" charset="0"/>
                      </a:endParaRPr>
                    </a:p>
                    <a:p>
                      <a:pPr algn="ctr">
                        <a:buNone/>
                      </a:pPr>
                      <a:r>
                        <a:rPr lang="en-US" altLang="zh-CN" sz="1200" dirty="0">
                          <a:latin typeface="Arial" panose="020B0604020202020204" pitchFamily="34" charset="0"/>
                          <a:cs typeface="Arial" panose="020B0604020202020204" pitchFamily="34" charset="0"/>
                          <a:sym typeface="+mn-ea"/>
                        </a:rPr>
                        <a:t>%H</a:t>
                      </a:r>
                      <a:r>
                        <a:rPr lang="en-US" altLang="zh-CN" sz="1200" baseline="-25000" dirty="0">
                          <a:latin typeface="Arial" panose="020B0604020202020204" pitchFamily="34" charset="0"/>
                          <a:cs typeface="Arial" panose="020B0604020202020204" pitchFamily="34" charset="0"/>
                          <a:sym typeface="+mn-ea"/>
                        </a:rPr>
                        <a:t>2</a:t>
                      </a:r>
                      <a:endParaRPr lang="en-US" altLang="zh-CN" sz="1400" baseline="-25000" dirty="0">
                        <a:latin typeface="Arial" panose="020B0604020202020204" pitchFamily="34" charset="0"/>
                        <a:ea typeface="黑体" panose="02010609060101010101" pitchFamily="49" charset="-122"/>
                        <a:cs typeface="Arial" panose="020B0604020202020204" pitchFamily="34" charset="0"/>
                        <a:sym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87822">
                <a:tc gridSpan="2">
                  <a:txBody>
                    <a:bodyPr/>
                    <a:lstStyle/>
                    <a:p>
                      <a:pPr algn="ct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Vehicle Hydrogen Storage DOE(2020)</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hMerge="1">
                  <a:txBody>
                    <a:bodyPr/>
                    <a:lstStyle/>
                    <a:p>
                      <a:endParaRPr lang="zh-CN"/>
                    </a:p>
                  </a:txBody>
                  <a:tcPr/>
                </a:tc>
                <a:tc>
                  <a:txBody>
                    <a:bodyPr/>
                    <a:lstStyle/>
                    <a:p>
                      <a:pPr algn="ct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0.5~1.2</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-40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60</a:t>
                      </a:r>
                      <a:endParaRPr lang="en-US" altLang="zh-CN" sz="14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5.5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b="0" dirty="0">
                          <a:latin typeface="微软雅黑" panose="020B0503020204020204" pitchFamily="34" charset="-122"/>
                          <a:ea typeface="微软雅黑" panose="020B0503020204020204" pitchFamily="34" charset="-122"/>
                          <a:cs typeface="Arial" panose="020B0604020202020204" pitchFamily="34" charset="0"/>
                        </a:rPr>
                        <a:t>40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buNone/>
                      </a:pPr>
                      <a:r>
                        <a:rPr lang="en-US" altLang="zh-CN" sz="1400" b="0" dirty="0">
                          <a:latin typeface="微软雅黑" panose="020B0503020204020204" pitchFamily="34" charset="-122"/>
                          <a:ea typeface="微软雅黑" panose="020B0503020204020204" pitchFamily="34" charset="-122"/>
                          <a:cs typeface="Arial" panose="020B0604020202020204" pitchFamily="34" charset="0"/>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6784">
                <a:tc rowSpan="2">
                  <a:txBody>
                    <a:bodyPr/>
                    <a:lstStyle/>
                    <a:p>
                      <a:pPr algn="ctr"/>
                      <a:r>
                        <a:rPr lang="en-US" altLang="zh-CN" sz="1200" b="1" dirty="0">
                          <a:latin typeface="Arial" panose="020B0604020202020204" pitchFamily="34" charset="0"/>
                          <a:ea typeface="微软雅黑" panose="020B0503020204020204" pitchFamily="34" charset="-122"/>
                          <a:cs typeface="Arial" panose="020B0604020202020204" pitchFamily="34" charset="0"/>
                        </a:rPr>
                        <a:t>High Pressure Compression</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35MPa</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35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3.5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23.5</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buNone/>
                      </a:pP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~10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7442">
                <a:tc vMerge="1">
                  <a:txBody>
                    <a:bodyPr/>
                    <a:lstStyle/>
                    <a:p>
                      <a:endParaRPr lang="zh-CN"/>
                    </a:p>
                  </a:txBody>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70MPa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70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5.5</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40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tc>
                  <a:txBody>
                    <a:bodyPr/>
                    <a:lstStyle/>
                    <a:p>
                      <a:pPr algn="ctr">
                        <a:buNone/>
                      </a:pP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88402">
                <a:tc>
                  <a:txBody>
                    <a:bodyPr/>
                    <a:lstStyle/>
                    <a:p>
                      <a:pPr marL="0" algn="ctr" defTabSz="914400" rtl="0" eaLnBrk="1" latinLnBrk="0" hangingPunct="1"/>
                      <a:r>
                        <a:rPr lang="en-US" altLang="zh-CN" sz="1200" b="1" kern="1200" dirty="0">
                          <a:solidFill>
                            <a:schemeClr val="dk1"/>
                          </a:solidFill>
                          <a:latin typeface="Arial" panose="020B0604020202020204" pitchFamily="34" charset="0"/>
                          <a:ea typeface="微软雅黑" panose="020B0503020204020204" pitchFamily="34" charset="-122"/>
                          <a:cs typeface="Arial" panose="020B0604020202020204" pitchFamily="34" charset="0"/>
                        </a:rPr>
                        <a:t>Cryogenic Liquefaction</a:t>
                      </a:r>
                      <a:endParaRPr lang="zh-CN" altLang="en-US" sz="1200" b="1" kern="1200" dirty="0">
                        <a:solidFill>
                          <a:schemeClr val="dk1"/>
                        </a:solidFill>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200" dirty="0">
                          <a:latin typeface="Arial" panose="020B0604020202020204" pitchFamily="34" charset="0"/>
                          <a:ea typeface="微软雅黑" panose="020B0503020204020204" pitchFamily="34" charset="-122"/>
                          <a:cs typeface="Arial" panose="020B0604020202020204" pitchFamily="34" charset="0"/>
                        </a:rPr>
                        <a:t>Liquid Hydrogen</a:t>
                      </a:r>
                      <a:endParaRPr lang="zh-CN" altLang="en-US" sz="1200"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0.1</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-253</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dirty="0">
                          <a:latin typeface="微软雅黑" panose="020B0503020204020204" pitchFamily="34" charset="-122"/>
                          <a:ea typeface="微软雅黑" panose="020B0503020204020204" pitchFamily="34" charset="-122"/>
                          <a:cs typeface="Arial" panose="020B0604020202020204" pitchFamily="34" charset="0"/>
                        </a:rPr>
                        <a:t>100</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400" b="0" dirty="0">
                          <a:latin typeface="微软雅黑" panose="020B0503020204020204" pitchFamily="34" charset="-122"/>
                          <a:ea typeface="微软雅黑" panose="020B0503020204020204" pitchFamily="34" charset="-122"/>
                          <a:cs typeface="Arial" panose="020B0604020202020204" pitchFamily="34" charset="0"/>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buNone/>
                      </a:pPr>
                      <a:r>
                        <a:rPr lang="en-US" altLang="zh-CN" sz="1400" b="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~30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796622">
                <a:tc>
                  <a:txBody>
                    <a:bodyPr/>
                    <a:lstStyle/>
                    <a:p>
                      <a:pPr algn="ctr"/>
                      <a:r>
                        <a:rPr lang="en-US" altLang="zh-CN" sz="1200" b="1" baseline="0" dirty="0">
                          <a:latin typeface="Arial" panose="020B0604020202020204" pitchFamily="34" charset="0"/>
                          <a:ea typeface="微软雅黑" panose="020B0503020204020204" pitchFamily="34" charset="-122"/>
                          <a:cs typeface="Arial" panose="020B0604020202020204" pitchFamily="34" charset="0"/>
                        </a:rPr>
                        <a:t>Solid-state Hydrogen Storage</a:t>
                      </a:r>
                      <a:endParaRPr lang="zh-CN" sz="1200" b="1" baseline="0"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Rare earth hydrogen storage</a:t>
                      </a:r>
                    </a:p>
                    <a:p>
                      <a:pPr algn="ctr"/>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(AB</a:t>
                      </a:r>
                      <a:r>
                        <a:rPr lang="en-US" altLang="zh-CN" sz="1100" b="1" baseline="-25000" dirty="0">
                          <a:solidFill>
                            <a:srgbClr val="C00000"/>
                          </a:solidFill>
                          <a:latin typeface="Arial" panose="020B0604020202020204" pitchFamily="34" charset="0"/>
                          <a:ea typeface="微软雅黑" panose="020B0503020204020204" pitchFamily="34" charset="-122"/>
                          <a:cs typeface="Arial" panose="020B0604020202020204" pitchFamily="34" charset="0"/>
                        </a:rPr>
                        <a:t>5</a:t>
                      </a:r>
                      <a:r>
                        <a:rPr lang="zh-CN" altLang="en-US"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superstructure, etc.)</a:t>
                      </a:r>
                      <a:endParaRPr lang="en-US" altLang="zh-CN" sz="1100" b="1" baseline="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0.01</a:t>
                      </a: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20</a:t>
                      </a:r>
                      <a:endPar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1.4~1.6</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altLang="zh-CN" sz="1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~100</a:t>
                      </a:r>
                      <a:endPar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buNone/>
                      </a:pPr>
                      <a:r>
                        <a:rPr lang="en-US" altLang="zh-CN" sz="14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&lt;1</a:t>
                      </a:r>
                      <a:endParaRPr lang="en-US" altLang="zh-CN" sz="14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grpSp>
        <p:nvGrpSpPr>
          <p:cNvPr id="46" name="组合 45"/>
          <p:cNvGrpSpPr/>
          <p:nvPr/>
        </p:nvGrpSpPr>
        <p:grpSpPr>
          <a:xfrm>
            <a:off x="515491" y="1925582"/>
            <a:ext cx="4518660" cy="3544664"/>
            <a:chOff x="24" y="3368"/>
            <a:chExt cx="7016" cy="5391"/>
          </a:xfrm>
        </p:grpSpPr>
        <p:pic>
          <p:nvPicPr>
            <p:cNvPr id="47" name="图片 46"/>
            <p:cNvPicPr>
              <a:picLocks noChangeAspect="1"/>
            </p:cNvPicPr>
            <p:nvPr/>
          </p:nvPicPr>
          <p:blipFill rotWithShape="1">
            <a:blip r:embed="rId3"/>
            <a:srcRect l="48200" t="29261" r="677" b="14191"/>
            <a:stretch>
              <a:fillRect/>
            </a:stretch>
          </p:blipFill>
          <p:spPr>
            <a:xfrm>
              <a:off x="24" y="3368"/>
              <a:ext cx="7016" cy="4487"/>
            </a:xfrm>
            <a:prstGeom prst="rect">
              <a:avLst/>
            </a:prstGeom>
            <a:ln>
              <a:noFill/>
            </a:ln>
          </p:spPr>
        </p:pic>
        <p:sp>
          <p:nvSpPr>
            <p:cNvPr id="48" name="文本框 47"/>
            <p:cNvSpPr txBox="1"/>
            <p:nvPr/>
          </p:nvSpPr>
          <p:spPr>
            <a:xfrm>
              <a:off x="277" y="7963"/>
              <a:ext cx="6680" cy="796"/>
            </a:xfrm>
            <a:prstGeom prst="rect">
              <a:avLst/>
            </a:prstGeom>
            <a:noFill/>
          </p:spPr>
          <p:txBody>
            <a:bodyPr wrap="square" rtlCol="0">
              <a:spAutoFit/>
            </a:bodyPr>
            <a:lstStyle/>
            <a:p>
              <a:pPr algn="ctr"/>
              <a:r>
                <a:rPr lang="en-US" altLang="zh-CN" sz="1400" b="1" dirty="0">
                  <a:solidFill>
                    <a:schemeClr val="tx1"/>
                  </a:solidFill>
                  <a:latin typeface="Arial" panose="020B0604020202020204" pitchFamily="34" charset="0"/>
                  <a:ea typeface="微软雅黑" panose="020B0503020204020204" pitchFamily="34" charset="-122"/>
                  <a:cs typeface="Arial" panose="020B0604020202020204" pitchFamily="34" charset="0"/>
                </a:rPr>
                <a:t>China’s White Paper on Hydrogen Energy and Fuel Cell Industry (2020)</a:t>
              </a:r>
              <a:endParaRPr lang="zh-CN" altLang="en-US" sz="14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5" name="矩形 54"/>
          <p:cNvSpPr/>
          <p:nvPr/>
        </p:nvSpPr>
        <p:spPr>
          <a:xfrm>
            <a:off x="285893" y="5498521"/>
            <a:ext cx="11330305" cy="646331"/>
          </a:xfrm>
          <a:prstGeom prst="rect">
            <a:avLst/>
          </a:prstGeom>
        </p:spPr>
        <p:txBody>
          <a:bodyPr wrap="square">
            <a:spAutoFit/>
          </a:bodyPr>
          <a:lstStyle/>
          <a:p>
            <a:pPr marL="342900" lvl="0" indent="-342900">
              <a:spcBef>
                <a:spcPts val="2400"/>
              </a:spcBef>
              <a:buFont typeface="Wingdings" panose="05000000000000000000" pitchFamily="2" charset="2"/>
              <a:buChar char="u"/>
            </a:pPr>
            <a:r>
              <a:rPr lang="en-US" altLang="zh-CN" b="1" dirty="0">
                <a:solidFill>
                  <a:schemeClr val="tx1"/>
                </a:solidFill>
                <a:latin typeface="Arial" panose="020B0604020202020204" pitchFamily="34" charset="0"/>
                <a:ea typeface="微软雅黑" panose="020B0503020204020204" pitchFamily="34" charset="-122"/>
                <a:cs typeface="Arial" panose="020B0604020202020204" pitchFamily="34" charset="0"/>
              </a:rPr>
              <a:t>Hydrogen storage plays a key role in hydrogen energy development and rare earth hydrogen storage is one of the most promising hydrogen storage technologies.</a:t>
            </a:r>
            <a:endParaRPr lang="zh-CN" altLang="en-US"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83834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22"/>
          <p:cNvGraphicFramePr>
            <a:graphicFrameLocks noGrp="1"/>
          </p:cNvGraphicFramePr>
          <p:nvPr>
            <p:custDataLst>
              <p:tags r:id="rId1"/>
            </p:custDataLst>
            <p:extLst>
              <p:ext uri="{D42A27DB-BD31-4B8C-83A1-F6EECF244321}">
                <p14:modId xmlns:p14="http://schemas.microsoft.com/office/powerpoint/2010/main" val="3630270377"/>
              </p:ext>
            </p:extLst>
          </p:nvPr>
        </p:nvGraphicFramePr>
        <p:xfrm>
          <a:off x="312691" y="1519335"/>
          <a:ext cx="5450803" cy="3791597"/>
        </p:xfrm>
        <a:graphic>
          <a:graphicData uri="http://schemas.openxmlformats.org/drawingml/2006/table">
            <a:tbl>
              <a:tblPr firstRow="1" bandRow="1">
                <a:tableStyleId>{5C22544A-7EE6-4342-B048-85BDC9FD1C3A}</a:tableStyleId>
              </a:tblPr>
              <a:tblGrid>
                <a:gridCol w="1629523">
                  <a:extLst>
                    <a:ext uri="{9D8B030D-6E8A-4147-A177-3AD203B41FA5}">
                      <a16:colId xmlns:a16="http://schemas.microsoft.com/office/drawing/2014/main" val="20000"/>
                    </a:ext>
                  </a:extLst>
                </a:gridCol>
                <a:gridCol w="2006654">
                  <a:extLst>
                    <a:ext uri="{9D8B030D-6E8A-4147-A177-3AD203B41FA5}">
                      <a16:colId xmlns:a16="http://schemas.microsoft.com/office/drawing/2014/main" val="20001"/>
                    </a:ext>
                  </a:extLst>
                </a:gridCol>
                <a:gridCol w="1814626">
                  <a:extLst>
                    <a:ext uri="{9D8B030D-6E8A-4147-A177-3AD203B41FA5}">
                      <a16:colId xmlns:a16="http://schemas.microsoft.com/office/drawing/2014/main" val="20002"/>
                    </a:ext>
                  </a:extLst>
                </a:gridCol>
              </a:tblGrid>
              <a:tr h="360000">
                <a:tc>
                  <a:txBody>
                    <a:bodyPr/>
                    <a:lstStyle/>
                    <a:p>
                      <a:pPr algn="ct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Subject</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Fruit Applications</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rPr>
                        <a:t>Researcher</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RE, Mg-based</a:t>
                      </a:r>
                      <a:r>
                        <a:rPr lang="zh-CN" altLang="en-US" sz="1100" b="1" dirty="0">
                          <a:latin typeface="Arial" panose="020B0604020202020204" pitchFamily="34" charset="0"/>
                          <a:ea typeface="微软雅黑" panose="020B0503020204020204" pitchFamily="34" charset="-122"/>
                          <a:cs typeface="Arial" panose="020B0604020202020204" pitchFamily="34" charset="0"/>
                        </a:rPr>
                        <a:t> </a:t>
                      </a:r>
                      <a:r>
                        <a:rPr lang="en-US" altLang="zh-CN" sz="1100" b="1" dirty="0">
                          <a:latin typeface="Arial" panose="020B0604020202020204" pitchFamily="34" charset="0"/>
                          <a:ea typeface="微软雅黑" panose="020B0503020204020204" pitchFamily="34" charset="-122"/>
                          <a:cs typeface="Arial" panose="020B0604020202020204" pitchFamily="34" charset="0"/>
                        </a:rPr>
                        <a:t>Hydrogen Storage Alloy</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PEM Fuel Cell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1.3~1.5wt%</a:t>
                      </a:r>
                      <a:r>
                        <a:rPr lang="en-US" altLang="zh-CN" sz="1100" b="1" dirty="0">
                          <a:latin typeface="Arial" panose="020B0604020202020204" pitchFamily="34" charset="0"/>
                          <a:ea typeface="微软雅黑" panose="020B0503020204020204" pitchFamily="34" charset="-122"/>
                          <a:cs typeface="Arial" panose="020B0604020202020204" pitchFamily="34" charset="0"/>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Canada Hera Hydrogen Storage Systems Inc.</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90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Superlattice Rare Earth Hydrogen Storage Material</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Gas-solid hydrogen storage and Ni-MH battery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reversible hydrogen storage 1.8 </a:t>
                      </a:r>
                      <a:r>
                        <a:rPr lang="en-US" altLang="zh-CN" sz="11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wt</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zh-CN" altLang="en-US"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efficient~1.6wt%</a:t>
                      </a:r>
                      <a:r>
                        <a:rPr lang="en-US" altLang="zh-CN" sz="1100" b="1" dirty="0">
                          <a:latin typeface="Arial" panose="020B0604020202020204" pitchFamily="34" charset="0"/>
                          <a:ea typeface="微软雅黑" panose="020B0503020204020204" pitchFamily="34" charset="-122"/>
                          <a:cs typeface="Arial" panose="020B0604020202020204" pitchFamily="34" charset="0"/>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Osaka National Research Institute of Japan</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39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Multiphase Rare Earth Hydrogen Storage Alloy</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Fuel cell, metal hydride cell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1.3~1.6 wt%</a:t>
                      </a:r>
                      <a:r>
                        <a:rPr lang="zh-CN" altLang="en-US" sz="1100" b="1" dirty="0">
                          <a:latin typeface="Arial" panose="020B0604020202020204" pitchFamily="34" charset="0"/>
                          <a:ea typeface="微软雅黑" panose="020B0503020204020204" pitchFamily="34" charset="-122"/>
                          <a:cs typeface="Arial" panose="020B0604020202020204" pitchFamily="34" charset="0"/>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BASF</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6271">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Alloy Hydrogen Storage Material and Solid-state Hydrogen Storage Equipment</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Used in fuel cell submarine and exports (~</a:t>
                      </a:r>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1.7wt%</a:t>
                      </a:r>
                      <a:r>
                        <a:rPr lang="zh-CN" altLang="en-US" sz="1100" b="1" dirty="0">
                          <a:latin typeface="Arial" panose="020B0604020202020204" pitchFamily="34" charset="0"/>
                          <a:ea typeface="微软雅黑" panose="020B0503020204020204" pitchFamily="34" charset="-122"/>
                          <a:cs typeface="Arial" panose="020B0604020202020204" pitchFamily="34" charset="0"/>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59442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Solid-state Hydrogen Storage and Applications</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Applying demonstration of Megawatt-level electrolytic cells and fuel cells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260Kg H</a:t>
                      </a:r>
                      <a:r>
                        <a:rPr lang="en-US" altLang="zh-CN" sz="1100" b="1" baseline="-25000" dirty="0">
                          <a:solidFill>
                            <a:srgbClr val="FF0000"/>
                          </a:solidFill>
                          <a:latin typeface="Arial" panose="020B0604020202020204" pitchFamily="34" charset="0"/>
                          <a:ea typeface="微软雅黑" panose="020B0503020204020204" pitchFamily="34" charset="-122"/>
                          <a:cs typeface="Arial" panose="020B0604020202020204" pitchFamily="34" charset="0"/>
                        </a:rPr>
                        <a:t>2</a:t>
                      </a:r>
                      <a:r>
                        <a:rPr lang="zh-CN" altLang="en-US" sz="1100" b="1" dirty="0">
                          <a:latin typeface="Arial" panose="020B0604020202020204" pitchFamily="34" charset="0"/>
                          <a:ea typeface="微软雅黑" panose="020B0503020204020204" pitchFamily="34" charset="-122"/>
                          <a:cs typeface="Arial" panose="020B0604020202020204" pitchFamily="34" charset="0"/>
                        </a:rPr>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latin typeface="Arial" panose="020B0604020202020204" pitchFamily="34" charset="0"/>
                          <a:cs typeface="Arial" panose="020B0604020202020204" pitchFamily="34" charset="0"/>
                        </a:rPr>
                        <a:t>U.K.</a:t>
                      </a:r>
                      <a:r>
                        <a:rPr lang="zh-CN" altLang="en-US" sz="1200" b="1" dirty="0">
                          <a:latin typeface="Arial" panose="020B0604020202020204" pitchFamily="34" charset="0"/>
                          <a:cs typeface="Arial" panose="020B0604020202020204" pitchFamily="34" charset="0"/>
                        </a:rPr>
                        <a:t> </a:t>
                      </a:r>
                      <a:r>
                        <a:rPr lang="en-US" altLang="zh-CN" sz="1200" b="1" dirty="0">
                          <a:latin typeface="Arial" panose="020B0604020202020204" pitchFamily="34" charset="0"/>
                          <a:cs typeface="Arial" panose="020B0604020202020204" pitchFamily="34" charset="0"/>
                        </a:rPr>
                        <a:t>GKN</a:t>
                      </a:r>
                      <a:endParaRPr lang="zh-CN" altLang="en-US" sz="12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10" name="表格 22"/>
          <p:cNvGraphicFramePr>
            <a:graphicFrameLocks noGrp="1"/>
          </p:cNvGraphicFramePr>
          <p:nvPr>
            <p:custDataLst>
              <p:tags r:id="rId2"/>
            </p:custDataLst>
            <p:extLst>
              <p:ext uri="{D42A27DB-BD31-4B8C-83A1-F6EECF244321}">
                <p14:modId xmlns:p14="http://schemas.microsoft.com/office/powerpoint/2010/main" val="2458240788"/>
              </p:ext>
            </p:extLst>
          </p:nvPr>
        </p:nvGraphicFramePr>
        <p:xfrm>
          <a:off x="5951818" y="1519335"/>
          <a:ext cx="5948314" cy="3817837"/>
        </p:xfrm>
        <a:graphic>
          <a:graphicData uri="http://schemas.openxmlformats.org/drawingml/2006/table">
            <a:tbl>
              <a:tblPr firstRow="1" bandRow="1">
                <a:tableStyleId>{5C22544A-7EE6-4342-B048-85BDC9FD1C3A}</a:tableStyleId>
              </a:tblPr>
              <a:tblGrid>
                <a:gridCol w="1827252">
                  <a:extLst>
                    <a:ext uri="{9D8B030D-6E8A-4147-A177-3AD203B41FA5}">
                      <a16:colId xmlns:a16="http://schemas.microsoft.com/office/drawing/2014/main" val="20000"/>
                    </a:ext>
                  </a:extLst>
                </a:gridCol>
                <a:gridCol w="1846286">
                  <a:extLst>
                    <a:ext uri="{9D8B030D-6E8A-4147-A177-3AD203B41FA5}">
                      <a16:colId xmlns:a16="http://schemas.microsoft.com/office/drawing/2014/main" val="20001"/>
                    </a:ext>
                  </a:extLst>
                </a:gridCol>
                <a:gridCol w="2274776">
                  <a:extLst>
                    <a:ext uri="{9D8B030D-6E8A-4147-A177-3AD203B41FA5}">
                      <a16:colId xmlns:a16="http://schemas.microsoft.com/office/drawing/2014/main" val="20002"/>
                    </a:ext>
                  </a:extLst>
                </a:gridCol>
              </a:tblGrid>
              <a:tr h="360000">
                <a:tc>
                  <a:txBody>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Subject</a:t>
                      </a:r>
                      <a:endParaRPr lang="zh-CN" altLang="en-US" sz="1400" dirty="0">
                        <a:solidFill>
                          <a:schemeClr val="bg1"/>
                        </a:solidFill>
                        <a:latin typeface="微软雅黑" panose="020B0503020204020204" pitchFamily="34" charset="-122"/>
                        <a:ea typeface="微软雅黑" panose="020B0503020204020204" pitchFamily="34" charset="-122"/>
                      </a:endParaRPr>
                    </a:p>
                  </a:txBody>
                  <a:tcPr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Fruit Applications</a:t>
                      </a:r>
                      <a:endParaRPr lang="zh-CN" altLang="en-US" sz="1400" dirty="0">
                        <a:solidFill>
                          <a:schemeClr val="bg1"/>
                        </a:solidFill>
                        <a:latin typeface="微软雅黑" panose="020B0503020204020204" pitchFamily="34" charset="-122"/>
                        <a:ea typeface="微软雅黑" panose="020B0503020204020204" pitchFamily="34" charset="-122"/>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tc>
                  <a:txBody>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Researcher</a:t>
                      </a:r>
                      <a:endParaRPr lang="zh-CN" altLang="en-US" sz="1400" dirty="0">
                        <a:solidFill>
                          <a:schemeClr val="bg1"/>
                        </a:solidFill>
                        <a:latin typeface="微软雅黑" panose="020B0503020204020204" pitchFamily="34" charset="-122"/>
                        <a:ea typeface="微软雅黑" panose="020B0503020204020204" pitchFamily="34" charset="-122"/>
                      </a:endParaRPr>
                    </a:p>
                  </a:txBody>
                  <a:tcPr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71337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Rare Earth Hydrogen Storage Material and Application Tech</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1.5~3.5t fuel cell forklift and single-B system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consume 2.0wt%</a:t>
                      </a:r>
                      <a:r>
                        <a:rPr lang="zh-CN" altLang="en-US"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release 1.8wt%</a:t>
                      </a:r>
                      <a:r>
                        <a:rPr lang="en-US" altLang="zh-CN" sz="1100" b="1" dirty="0">
                          <a:latin typeface="Arial" panose="020B0604020202020204" pitchFamily="34" charset="0"/>
                          <a:ea typeface="微软雅黑" panose="020B0503020204020204" pitchFamily="34" charset="-122"/>
                          <a:cs typeface="Arial" panose="020B0604020202020204" pitchFamily="34" charset="0"/>
                        </a:rPr>
                        <a:t>)</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Jiangxi Institute of Rare Earths, Chinese Academy of Sciences (CAS)</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Rare Earth Alloy Hydrogen Storage, Heating Lithium and Control System Integration </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Rare earth alloy hydrogen storage torch for the 2022 Beijing Winter Olympics(</a:t>
                      </a:r>
                      <a:r>
                        <a:rPr lang="zh-CN" altLang="en-US"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BCC</a:t>
                      </a:r>
                      <a:r>
                        <a:rPr lang="zh-CN" altLang="en-US"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hydrogen-release 2.8wt%</a:t>
                      </a:r>
                      <a:r>
                        <a:rPr lang="zh-CN" altLang="en-US" sz="1100" b="1" dirty="0">
                          <a:latin typeface="Arial" panose="020B0604020202020204" pitchFamily="34" charset="0"/>
                          <a:ea typeface="微软雅黑" panose="020B0503020204020204" pitchFamily="34" charset="-122"/>
                          <a:cs typeface="Arial" panose="020B0604020202020204" pitchFamily="34" charset="0"/>
                        </a:rPr>
                        <a:t>）</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Process Engineering Institute, CAS &amp; Jiangxi Institute of Rare Earth, CAS</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LaNi</a:t>
                      </a:r>
                      <a:r>
                        <a:rPr lang="en-US" altLang="zh-CN" sz="1100" b="1" baseline="-25000" dirty="0">
                          <a:latin typeface="Arial" panose="020B0604020202020204" pitchFamily="34" charset="0"/>
                          <a:ea typeface="微软雅黑" panose="020B0503020204020204" pitchFamily="34" charset="-122"/>
                          <a:cs typeface="Arial" panose="020B0604020202020204" pitchFamily="34" charset="0"/>
                        </a:rPr>
                        <a:t>5 </a:t>
                      </a:r>
                      <a:r>
                        <a:rPr lang="en-US" altLang="zh-CN" sz="1100" b="1" dirty="0">
                          <a:latin typeface="Arial" panose="020B0604020202020204" pitchFamily="34" charset="0"/>
                          <a:ea typeface="微软雅黑" panose="020B0503020204020204" pitchFamily="34" charset="-122"/>
                          <a:cs typeface="Arial" panose="020B0604020202020204" pitchFamily="34" charset="0"/>
                        </a:rPr>
                        <a:t>Hydrogen Storage Alloy</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Solid-state hydrogen storage used for fuel cell bicycles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(1.4wt%)</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China Iron and Steel Research Institute</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err="1">
                          <a:latin typeface="Arial" panose="020B0604020202020204" pitchFamily="34" charset="0"/>
                          <a:ea typeface="微软雅黑" panose="020B0503020204020204" pitchFamily="34" charset="-122"/>
                          <a:cs typeface="Arial" panose="020B0604020202020204" pitchFamily="34" charset="0"/>
                        </a:rPr>
                        <a:t>TiFe</a:t>
                      </a:r>
                      <a:r>
                        <a:rPr lang="en-US" altLang="zh-CN" sz="1100" b="1" dirty="0">
                          <a:latin typeface="Arial" panose="020B0604020202020204" pitchFamily="34" charset="0"/>
                          <a:ea typeface="微软雅黑" panose="020B0503020204020204" pitchFamily="34" charset="-122"/>
                          <a:cs typeface="Arial" panose="020B0604020202020204" pitchFamily="34" charset="0"/>
                        </a:rPr>
                        <a:t>-based</a:t>
                      </a:r>
                      <a:r>
                        <a:rPr lang="zh-CN" altLang="en-US" sz="1100" b="1" dirty="0">
                          <a:latin typeface="Arial" panose="020B0604020202020204" pitchFamily="34" charset="0"/>
                          <a:ea typeface="微软雅黑" panose="020B0503020204020204" pitchFamily="34" charset="-122"/>
                          <a:cs typeface="Arial" panose="020B0604020202020204" pitchFamily="34" charset="0"/>
                        </a:rPr>
                        <a:t> </a:t>
                      </a:r>
                      <a:r>
                        <a:rPr lang="en-US" altLang="zh-CN" sz="1100" b="1" dirty="0">
                          <a:latin typeface="Arial" panose="020B0604020202020204" pitchFamily="34" charset="0"/>
                          <a:ea typeface="微软雅黑" panose="020B0503020204020204" pitchFamily="34" charset="-122"/>
                          <a:cs typeface="Arial" panose="020B0604020202020204" pitchFamily="34" charset="0"/>
                        </a:rPr>
                        <a:t>Solid-state Hydrogen Storage Tech</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On-line running with 60kw fuel cells (</a:t>
                      </a:r>
                      <a:r>
                        <a:rPr lang="en-US" altLang="zh-CN" sz="1100" b="1" dirty="0">
                          <a:solidFill>
                            <a:srgbClr val="FF0000"/>
                          </a:solidFill>
                          <a:latin typeface="Arial" panose="020B0604020202020204" pitchFamily="34" charset="0"/>
                          <a:ea typeface="微软雅黑" panose="020B0503020204020204" pitchFamily="34" charset="-122"/>
                          <a:cs typeface="Arial" panose="020B0604020202020204" pitchFamily="34" charset="0"/>
                        </a:rPr>
                        <a:t>1.46wt%, 53kg/m</a:t>
                      </a:r>
                      <a:r>
                        <a:rPr lang="en-US" altLang="zh-CN" sz="1100" b="1" baseline="30000" dirty="0">
                          <a:solidFill>
                            <a:srgbClr val="FF0000"/>
                          </a:solidFill>
                          <a:latin typeface="Arial" panose="020B0604020202020204" pitchFamily="34" charset="0"/>
                          <a:ea typeface="微软雅黑" panose="020B0503020204020204" pitchFamily="34" charset="-122"/>
                          <a:cs typeface="Arial" panose="020B0604020202020204" pitchFamily="34" charset="0"/>
                        </a:rPr>
                        <a:t>3</a:t>
                      </a:r>
                      <a:r>
                        <a:rPr lang="en-US" altLang="zh-CN" sz="1100" b="1" dirty="0">
                          <a:latin typeface="Arial" panose="020B0604020202020204" pitchFamily="34" charset="0"/>
                          <a:ea typeface="微软雅黑" panose="020B0503020204020204" pitchFamily="34" charset="-122"/>
                          <a:cs typeface="Arial" panose="020B0604020202020204" pitchFamily="34" charset="0"/>
                        </a:rPr>
                        <a:t>)</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Shanghai Institute of Microsystems and Information Technology, CAS</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55170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Preparation and Application of RE Hydrogen Storage Materials</a:t>
                      </a:r>
                      <a:endParaRPr lang="zh-CN"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100" b="1" dirty="0">
                          <a:latin typeface="Arial" panose="020B0604020202020204" pitchFamily="34" charset="0"/>
                          <a:ea typeface="微软雅黑" panose="020B0503020204020204" pitchFamily="34" charset="-122"/>
                          <a:cs typeface="Arial" panose="020B0604020202020204" pitchFamily="34" charset="0"/>
                        </a:rPr>
                        <a:t>Applications for hydrogen storage alloy in vehicle ( </a:t>
                      </a:r>
                      <a:r>
                        <a:rPr lang="en-US" altLang="zh-CN" sz="1100" b="1" dirty="0">
                          <a:solidFill>
                            <a:srgbClr val="C00000"/>
                          </a:solidFill>
                          <a:latin typeface="Arial" panose="020B0604020202020204" pitchFamily="34" charset="0"/>
                          <a:ea typeface="微软雅黑" panose="020B0503020204020204" pitchFamily="34" charset="-122"/>
                          <a:cs typeface="Arial" panose="020B0604020202020204" pitchFamily="34" charset="0"/>
                        </a:rPr>
                        <a:t>~1.7wt%</a:t>
                      </a:r>
                      <a:r>
                        <a:rPr lang="en-US" altLang="zh-CN" sz="1100" b="1" dirty="0">
                          <a:latin typeface="Arial" panose="020B0604020202020204" pitchFamily="34" charset="0"/>
                          <a:ea typeface="微软雅黑" panose="020B0503020204020204" pitchFamily="34" charset="-122"/>
                          <a:cs typeface="Arial" panose="020B0604020202020204" pitchFamily="34" charset="0"/>
                        </a:rPr>
                        <a:t>)</a:t>
                      </a:r>
                      <a:endParaRPr lang="en-US" altLang="en-US" sz="11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latin typeface="Arial" panose="020B0604020202020204" pitchFamily="34" charset="0"/>
                          <a:ea typeface="微软雅黑" panose="020B0503020204020204" pitchFamily="34" charset="-122"/>
                          <a:cs typeface="Arial" panose="020B0604020202020204" pitchFamily="34" charset="0"/>
                        </a:rPr>
                        <a:t>Beijing General Research Institute for Nonferrous Metals</a:t>
                      </a:r>
                      <a:endParaRPr lang="zh-CN" altLang="en-US" sz="1200" b="1" dirty="0">
                        <a:latin typeface="Arial" panose="020B0604020202020204" pitchFamily="34" charset="0"/>
                        <a:ea typeface="微软雅黑" panose="020B0503020204020204" pitchFamily="34" charset="-122"/>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1" name="文本框 10"/>
          <p:cNvSpPr txBox="1"/>
          <p:nvPr/>
        </p:nvSpPr>
        <p:spPr>
          <a:xfrm>
            <a:off x="4274620" y="4024352"/>
            <a:ext cx="1209181" cy="415498"/>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50" b="1" dirty="0">
                <a:latin typeface="微软雅黑" panose="020B0503020204020204" pitchFamily="34" charset="-122"/>
                <a:ea typeface="微软雅黑" panose="020B0503020204020204" pitchFamily="34" charset="-122"/>
                <a:sym typeface="+mn-ea"/>
              </a:rPr>
              <a:t>Germany </a:t>
            </a:r>
            <a:r>
              <a:rPr lang="en-US" altLang="zh-CN" sz="1050" b="1" dirty="0" err="1">
                <a:latin typeface="微软雅黑" panose="020B0503020204020204" pitchFamily="34" charset="-122"/>
                <a:ea typeface="微软雅黑" panose="020B0503020204020204" pitchFamily="34" charset="-122"/>
                <a:sym typeface="+mn-ea"/>
              </a:rPr>
              <a:t>Horvac</a:t>
            </a:r>
            <a:r>
              <a:rPr lang="en-US" altLang="zh-CN" sz="1050" b="1" dirty="0">
                <a:latin typeface="微软雅黑" panose="020B0503020204020204" pitchFamily="34" charset="-122"/>
                <a:ea typeface="微软雅黑" panose="020B0503020204020204" pitchFamily="34" charset="-122"/>
                <a:sym typeface="+mn-ea"/>
              </a:rPr>
              <a:t> Group</a:t>
            </a:r>
            <a:endParaRPr lang="zh-CN" altLang="en-US" sz="1050" b="1" dirty="0">
              <a:latin typeface="微软雅黑" panose="020B0503020204020204" pitchFamily="34" charset="-122"/>
              <a:ea typeface="微软雅黑" panose="020B0503020204020204" pitchFamily="34" charset="-122"/>
              <a:sym typeface="+mn-ea"/>
            </a:endParaRPr>
          </a:p>
        </p:txBody>
      </p:sp>
      <p:sp>
        <p:nvSpPr>
          <p:cNvPr id="12" name="矩形 11"/>
          <p:cNvSpPr/>
          <p:nvPr/>
        </p:nvSpPr>
        <p:spPr>
          <a:xfrm rot="20143490">
            <a:off x="115100" y="1081526"/>
            <a:ext cx="1678277" cy="433633"/>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000FF"/>
                </a:solidFill>
                <a:latin typeface="微软雅黑" panose="020B0503020204020204" pitchFamily="34" charset="-122"/>
                <a:ea typeface="微软雅黑" panose="020B0503020204020204" pitchFamily="34" charset="-122"/>
              </a:rPr>
              <a:t>International</a:t>
            </a:r>
            <a:endParaRPr lang="zh-CN" altLang="en-US" b="1" dirty="0">
              <a:solidFill>
                <a:srgbClr val="0000FF"/>
              </a:solidFill>
              <a:latin typeface="微软雅黑" panose="020B0503020204020204" pitchFamily="34" charset="-122"/>
              <a:ea typeface="微软雅黑" panose="020B0503020204020204" pitchFamily="34" charset="-122"/>
            </a:endParaRPr>
          </a:p>
        </p:txBody>
      </p:sp>
      <p:sp>
        <p:nvSpPr>
          <p:cNvPr id="13" name="矩形 12"/>
          <p:cNvSpPr/>
          <p:nvPr/>
        </p:nvSpPr>
        <p:spPr>
          <a:xfrm rot="20143490">
            <a:off x="5795199" y="1159477"/>
            <a:ext cx="1299063" cy="433633"/>
          </a:xfrm>
          <a:prstGeom prst="rect">
            <a:avLst/>
          </a:prstGeom>
          <a:solidFill>
            <a:schemeClr val="bg1"/>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0000FF"/>
                </a:solidFill>
                <a:latin typeface="微软雅黑" panose="020B0503020204020204" pitchFamily="34" charset="-122"/>
                <a:ea typeface="微软雅黑" panose="020B0503020204020204" pitchFamily="34" charset="-122"/>
              </a:rPr>
              <a:t>Domestic</a:t>
            </a:r>
            <a:endParaRPr lang="zh-CN" altLang="en-US" b="1" dirty="0">
              <a:solidFill>
                <a:srgbClr val="0000FF"/>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12690" y="5471093"/>
            <a:ext cx="11643261" cy="646331"/>
          </a:xfrm>
          <a:prstGeom prst="rect">
            <a:avLst/>
          </a:prstGeom>
          <a:noFill/>
        </p:spPr>
        <p:txBody>
          <a:bodyPr wrap="square" rtlCol="0" anchor="t">
            <a:spAutoFit/>
          </a:bodyPr>
          <a:lstStyle/>
          <a:p>
            <a:pPr marL="355600" indent="-355600">
              <a:spcBef>
                <a:spcPts val="2400"/>
              </a:spcBef>
              <a:buFont typeface="Wingdings" panose="05000000000000000000" pitchFamily="2" charset="2"/>
              <a:buChar char="n"/>
            </a:pPr>
            <a:r>
              <a:rPr lang="en-US" altLang="zh-CN" dirty="0">
                <a:latin typeface="Arial" panose="020B0604020202020204" pitchFamily="34" charset="0"/>
                <a:ea typeface="微软雅黑" panose="020B0503020204020204" pitchFamily="34" charset="-122"/>
                <a:cs typeface="Arial" panose="020B0604020202020204" pitchFamily="34" charset="0"/>
                <a:sym typeface="+mn-ea"/>
              </a:rPr>
              <a:t>RE hydrogen storage capacity needs to be expanded further, and there are certain disparities for systems and applications of solid-state hydrogen storage in comparing with foreign ones. </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a:extLst>
              <a:ext uri="{FF2B5EF4-FFF2-40B4-BE49-F238E27FC236}">
                <a16:creationId xmlns:a16="http://schemas.microsoft.com/office/drawing/2014/main" id="{CEC2ACEB-FCF5-E1B6-105B-F844FCDC0AAC}"/>
              </a:ext>
            </a:extLst>
          </p:cNvPr>
          <p:cNvSpPr txBox="1">
            <a:spLocks/>
          </p:cNvSpPr>
          <p:nvPr/>
        </p:nvSpPr>
        <p:spPr>
          <a:xfrm>
            <a:off x="455305" y="204701"/>
            <a:ext cx="7476583" cy="524217"/>
          </a:xfrm>
          <a:prstGeom prst="rect">
            <a:avLst/>
          </a:prstGeom>
        </p:spPr>
        <p:txBody>
          <a:bodyPr anchor="ctr">
            <a:normAutofit fontScale="97500"/>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400" b="1" dirty="0">
                <a:solidFill>
                  <a:srgbClr val="004E9D"/>
                </a:solidFill>
                <a:latin typeface="Arial" panose="020B0604020202020204" pitchFamily="34" charset="0"/>
                <a:ea typeface="微软雅黑" panose="020B0503020204020204" pitchFamily="34" charset="-122"/>
                <a:cs typeface="Arial" panose="020B0604020202020204" pitchFamily="34" charset="0"/>
              </a:rPr>
              <a:t>1.4 Hydrogen Storage Material – Solid State Storage</a:t>
            </a:r>
            <a:endParaRPr lang="zh-CN" altLang="en-US" sz="24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46030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a:cxnSpLocks noChangeShapeType="1"/>
          </p:cNvCxnSpPr>
          <p:nvPr/>
        </p:nvCxnSpPr>
        <p:spPr bwMode="auto">
          <a:xfrm flipH="1">
            <a:off x="861957" y="1123864"/>
            <a:ext cx="1584" cy="3319456"/>
          </a:xfrm>
          <a:prstGeom prst="straightConnector1">
            <a:avLst/>
          </a:prstGeom>
          <a:noFill/>
          <a:ln w="57150" algn="ctr">
            <a:solidFill>
              <a:srgbClr val="4472C4"/>
            </a:solidFill>
            <a:round/>
            <a:headEnd type="arrow" w="med" len="med"/>
            <a:tailEnd type="arrow" w="med" len="med"/>
          </a:ln>
        </p:spPr>
      </p:cxnSp>
      <p:sp>
        <p:nvSpPr>
          <p:cNvPr id="22" name="TextBox 11"/>
          <p:cNvSpPr txBox="1">
            <a:spLocks noChangeArrowheads="1"/>
          </p:cNvSpPr>
          <p:nvPr/>
        </p:nvSpPr>
        <p:spPr bwMode="auto">
          <a:xfrm rot="16200000">
            <a:off x="597665" y="2506646"/>
            <a:ext cx="1005403" cy="369332"/>
          </a:xfrm>
          <a:prstGeom prst="rect">
            <a:avLst/>
          </a:prstGeom>
          <a:noFill/>
          <a:ln w="9525" algn="ctr">
            <a:noFill/>
            <a:miter lim="800000"/>
            <a:headEnd/>
            <a:tailEnd/>
          </a:ln>
          <a:effectLst/>
        </p:spPr>
        <p:txBody>
          <a:bodyPr wrap="none">
            <a:spAutoFit/>
          </a:bodyPr>
          <a:lstStyle/>
          <a:p>
            <a:r>
              <a:rPr lang="en-US" altLang="zh-CN" b="1" dirty="0">
                <a:solidFill>
                  <a:srgbClr val="000000"/>
                </a:solidFill>
                <a:latin typeface="Arial" panose="020B0604020202020204" pitchFamily="34" charset="0"/>
                <a:cs typeface="Arial" panose="020B0604020202020204" pitchFamily="34" charset="0"/>
              </a:rPr>
              <a:t>Parallel</a:t>
            </a:r>
            <a:endParaRPr lang="zh-CN" altLang="en-US" b="1" dirty="0">
              <a:solidFill>
                <a:srgbClr val="000000"/>
              </a:solidFill>
              <a:latin typeface="Arial" panose="020B0604020202020204" pitchFamily="34" charset="0"/>
              <a:cs typeface="Arial" panose="020B0604020202020204" pitchFamily="34" charset="0"/>
            </a:endParaRPr>
          </a:p>
        </p:txBody>
      </p:sp>
      <p:sp>
        <p:nvSpPr>
          <p:cNvPr id="23" name="TextBox 12"/>
          <p:cNvSpPr txBox="1">
            <a:spLocks noChangeArrowheads="1"/>
          </p:cNvSpPr>
          <p:nvPr/>
        </p:nvSpPr>
        <p:spPr bwMode="auto">
          <a:xfrm rot="16200000">
            <a:off x="1403928" y="2407797"/>
            <a:ext cx="1203102" cy="369332"/>
          </a:xfrm>
          <a:prstGeom prst="rect">
            <a:avLst/>
          </a:prstGeom>
          <a:noFill/>
          <a:ln w="9525">
            <a:noFill/>
            <a:miter lim="800000"/>
            <a:headEnd/>
            <a:tailEnd/>
          </a:ln>
        </p:spPr>
        <p:txBody>
          <a:bodyPr wrap="square">
            <a:spAutoFit/>
          </a:bodyPr>
          <a:lstStyle/>
          <a:p>
            <a:r>
              <a:rPr lang="en-US" altLang="zh-CN" b="1" dirty="0">
                <a:solidFill>
                  <a:srgbClr val="000000"/>
                </a:solidFill>
                <a:latin typeface="Arial" panose="020B0604020202020204" pitchFamily="34" charset="0"/>
                <a:cs typeface="Arial" panose="020B0604020202020204" pitchFamily="34" charset="0"/>
              </a:rPr>
              <a:t>Interact</a:t>
            </a:r>
            <a:endParaRPr lang="zh-CN" altLang="en-US" b="1" dirty="0">
              <a:solidFill>
                <a:srgbClr val="000000"/>
              </a:solidFill>
              <a:latin typeface="Arial" panose="020B0604020202020204" pitchFamily="34" charset="0"/>
              <a:cs typeface="Arial" panose="020B0604020202020204" pitchFamily="34" charset="0"/>
            </a:endParaRPr>
          </a:p>
        </p:txBody>
      </p:sp>
      <p:sp>
        <p:nvSpPr>
          <p:cNvPr id="24" name="上下箭头 23"/>
          <p:cNvSpPr/>
          <p:nvPr/>
        </p:nvSpPr>
        <p:spPr>
          <a:xfrm>
            <a:off x="1337190" y="2392658"/>
            <a:ext cx="288925" cy="719139"/>
          </a:xfrm>
          <a:prstGeom prst="upDownArrow">
            <a:avLst/>
          </a:prstGeom>
          <a:solidFill>
            <a:srgbClr val="4472C4"/>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7030A0"/>
              </a:solidFill>
              <a:effectLst/>
              <a:uLnTx/>
              <a:uFillTx/>
              <a:latin typeface="黑体" pitchFamily="2" charset="-122"/>
              <a:ea typeface="黑体" pitchFamily="2" charset="-122"/>
            </a:endParaRPr>
          </a:p>
        </p:txBody>
      </p:sp>
      <p:sp>
        <p:nvSpPr>
          <p:cNvPr id="25" name="圆角右箭头 24"/>
          <p:cNvSpPr/>
          <p:nvPr/>
        </p:nvSpPr>
        <p:spPr>
          <a:xfrm>
            <a:off x="1362022" y="3101179"/>
            <a:ext cx="3663575" cy="792163"/>
          </a:xfrm>
          <a:prstGeom prst="bentArrow">
            <a:avLst>
              <a:gd name="adj1" fmla="val 25000"/>
              <a:gd name="adj2" fmla="val 25000"/>
              <a:gd name="adj3" fmla="val 25000"/>
              <a:gd name="adj4" fmla="val 87500"/>
            </a:avLst>
          </a:prstGeom>
          <a:solidFill>
            <a:srgbClr val="FFC000"/>
          </a:solidFill>
          <a:ln w="25400" cap="flat" cmpd="sng" algn="ctr">
            <a:noFill/>
            <a:prstDash val="solid"/>
          </a:ln>
          <a:effectLst/>
        </p:spPr>
        <p:txBody>
          <a:bodyPr anchor="ctr"/>
          <a:lstStyle/>
          <a:p>
            <a:pPr algn="ctr">
              <a:defRPr/>
            </a:pPr>
            <a:endParaRPr lang="zh-CN" altLang="en-US" kern="0">
              <a:solidFill>
                <a:srgbClr val="7030A0"/>
              </a:solidFill>
              <a:latin typeface="Arial"/>
            </a:endParaRPr>
          </a:p>
        </p:txBody>
      </p:sp>
      <p:sp>
        <p:nvSpPr>
          <p:cNvPr id="26" name="圆角右箭头 25"/>
          <p:cNvSpPr/>
          <p:nvPr/>
        </p:nvSpPr>
        <p:spPr>
          <a:xfrm>
            <a:off x="1362022" y="1529543"/>
            <a:ext cx="3663575" cy="751257"/>
          </a:xfrm>
          <a:prstGeom prst="bentArrow">
            <a:avLst>
              <a:gd name="adj1" fmla="val 25000"/>
              <a:gd name="adj2" fmla="val 25000"/>
              <a:gd name="adj3" fmla="val 25000"/>
              <a:gd name="adj4" fmla="val 87500"/>
            </a:avLst>
          </a:prstGeom>
          <a:solidFill>
            <a:srgbClr val="FFC000"/>
          </a:solidFill>
          <a:ln w="25400" cap="flat" cmpd="sng" algn="ctr">
            <a:noFill/>
            <a:prstDash val="solid"/>
          </a:ln>
          <a:effectLst/>
          <a:scene3d>
            <a:camera prst="orthographicFront">
              <a:rot lat="10800000" lon="0" rev="0"/>
            </a:camera>
            <a:lightRig rig="threePt" dir="t"/>
          </a:scene3d>
        </p:spPr>
        <p:txBody>
          <a:bodyPr anchor="ctr"/>
          <a:lstStyle/>
          <a:p>
            <a:pPr algn="ctr">
              <a:defRPr/>
            </a:pPr>
            <a:endParaRPr lang="zh-CN" altLang="en-US" kern="0">
              <a:solidFill>
                <a:srgbClr val="7030A0"/>
              </a:solidFill>
              <a:latin typeface="Arial"/>
            </a:endParaRPr>
          </a:p>
        </p:txBody>
      </p:sp>
      <p:sp>
        <p:nvSpPr>
          <p:cNvPr id="27" name="矩形 19"/>
          <p:cNvSpPr>
            <a:spLocks noChangeArrowheads="1"/>
          </p:cNvSpPr>
          <p:nvPr/>
        </p:nvSpPr>
        <p:spPr bwMode="auto">
          <a:xfrm>
            <a:off x="1933526" y="3504936"/>
            <a:ext cx="3356308" cy="830997"/>
          </a:xfrm>
          <a:prstGeom prst="rect">
            <a:avLst/>
          </a:prstGeom>
          <a:noFill/>
          <a:ln w="9525" algn="ctr">
            <a:noFill/>
            <a:miter lim="800000"/>
            <a:headEnd/>
            <a:tailEnd/>
          </a:ln>
          <a:effectLst/>
        </p:spPr>
        <p:txBody>
          <a:bodyPr wrap="square">
            <a:spAutoFit/>
          </a:bodyPr>
          <a:lstStyle/>
          <a:p>
            <a:r>
              <a:rPr lang="en-US" altLang="zh-CN" sz="1600" b="1" dirty="0">
                <a:solidFill>
                  <a:prstClr val="black"/>
                </a:solidFill>
                <a:latin typeface="Arial" panose="020B0604020202020204" pitchFamily="34" charset="0"/>
                <a:ea typeface="黑体" pitchFamily="49" charset="-122"/>
                <a:cs typeface="Arial" panose="020B0604020202020204" pitchFamily="34" charset="0"/>
              </a:rPr>
              <a:t>High-abundance rare earth hydrogen storage alloy applications in Ni-MH cells</a:t>
            </a:r>
            <a:endParaRPr lang="zh-CN" altLang="en-US" sz="1600" b="1" dirty="0">
              <a:solidFill>
                <a:prstClr val="black"/>
              </a:solidFill>
              <a:latin typeface="Arial" panose="020B0604020202020204" pitchFamily="34" charset="0"/>
              <a:ea typeface="黑体" pitchFamily="49" charset="-122"/>
              <a:cs typeface="Arial" panose="020B0604020202020204" pitchFamily="34" charset="0"/>
            </a:endParaRPr>
          </a:p>
        </p:txBody>
      </p:sp>
      <p:sp>
        <p:nvSpPr>
          <p:cNvPr id="28" name="矩形 20"/>
          <p:cNvSpPr>
            <a:spLocks noChangeArrowheads="1"/>
          </p:cNvSpPr>
          <p:nvPr/>
        </p:nvSpPr>
        <p:spPr bwMode="auto">
          <a:xfrm>
            <a:off x="1753655" y="1417685"/>
            <a:ext cx="3379982" cy="584775"/>
          </a:xfrm>
          <a:prstGeom prst="rect">
            <a:avLst/>
          </a:prstGeom>
          <a:noFill/>
          <a:ln w="9525">
            <a:noFill/>
            <a:miter lim="800000"/>
            <a:headEnd/>
            <a:tailEnd/>
          </a:ln>
        </p:spPr>
        <p:txBody>
          <a:bodyPr wrap="square">
            <a:spAutoFit/>
          </a:bodyPr>
          <a:lstStyle/>
          <a:p>
            <a:r>
              <a:rPr lang="en-US" altLang="zh-CN" sz="1600" b="1" dirty="0">
                <a:solidFill>
                  <a:prstClr val="black"/>
                </a:solidFill>
                <a:latin typeface="Arial" panose="020B0604020202020204" pitchFamily="34" charset="0"/>
                <a:ea typeface="黑体" pitchFamily="49" charset="-122"/>
                <a:cs typeface="Arial" panose="020B0604020202020204" pitchFamily="34" charset="0"/>
              </a:rPr>
              <a:t>Develop high-abundance rare earth hydrogen storage alloy</a:t>
            </a:r>
            <a:endParaRPr lang="zh-CN" altLang="en-US" sz="1600" b="1" dirty="0">
              <a:solidFill>
                <a:prstClr val="black"/>
              </a:solidFill>
              <a:latin typeface="Arial" panose="020B0604020202020204" pitchFamily="34" charset="0"/>
              <a:ea typeface="黑体" pitchFamily="49" charset="-122"/>
              <a:cs typeface="Arial" panose="020B0604020202020204" pitchFamily="34" charset="0"/>
            </a:endParaRPr>
          </a:p>
        </p:txBody>
      </p:sp>
      <p:sp>
        <p:nvSpPr>
          <p:cNvPr id="29" name="TextBox 10"/>
          <p:cNvSpPr txBox="1">
            <a:spLocks noChangeArrowheads="1"/>
          </p:cNvSpPr>
          <p:nvPr/>
        </p:nvSpPr>
        <p:spPr bwMode="auto">
          <a:xfrm>
            <a:off x="4914202" y="2140863"/>
            <a:ext cx="1933937" cy="1200329"/>
          </a:xfrm>
          <a:prstGeom prst="rect">
            <a:avLst/>
          </a:prstGeom>
          <a:noFill/>
          <a:ln w="28575" algn="ctr">
            <a:solidFill>
              <a:srgbClr val="FF0000"/>
            </a:solidFill>
            <a:prstDash val="dash"/>
            <a:miter lim="800000"/>
            <a:headEnd/>
            <a:tailEnd/>
          </a:ln>
          <a:effectLst/>
        </p:spPr>
        <p:txBody>
          <a:bodyPr wrap="square">
            <a:spAutoFit/>
          </a:bodyPr>
          <a:lstStyle/>
          <a:p>
            <a:pPr algn="ctr"/>
            <a:r>
              <a:rPr lang="en-US" altLang="zh-CN" dirty="0">
                <a:solidFill>
                  <a:srgbClr val="00B0F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Sustainable Development on Rare Earth Resource</a:t>
            </a:r>
            <a:endParaRPr lang="zh-CN" altLang="en-US" dirty="0">
              <a:solidFill>
                <a:srgbClr val="00B0F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cxnSp>
        <p:nvCxnSpPr>
          <p:cNvPr id="30" name="直接箭头连接符 10"/>
          <p:cNvCxnSpPr>
            <a:cxnSpLocks/>
            <a:endCxn id="29" idx="1"/>
          </p:cNvCxnSpPr>
          <p:nvPr/>
        </p:nvCxnSpPr>
        <p:spPr>
          <a:xfrm>
            <a:off x="750562" y="2735695"/>
            <a:ext cx="4163640" cy="5333"/>
          </a:xfrm>
          <a:prstGeom prst="straightConnector1">
            <a:avLst/>
          </a:prstGeom>
          <a:noFill/>
          <a:ln w="38100" cap="flat" cmpd="sng" algn="ctr">
            <a:solidFill>
              <a:srgbClr val="0070C0"/>
            </a:solidFill>
            <a:prstDash val="solid"/>
            <a:tailEnd type="arrow"/>
          </a:ln>
          <a:effectLst/>
        </p:spPr>
      </p:cxnSp>
      <p:sp>
        <p:nvSpPr>
          <p:cNvPr id="31" name="圆角矩形 30"/>
          <p:cNvSpPr/>
          <p:nvPr/>
        </p:nvSpPr>
        <p:spPr>
          <a:xfrm>
            <a:off x="599480" y="4530965"/>
            <a:ext cx="11469255" cy="1656184"/>
          </a:xfrm>
          <a:prstGeom prst="roundRect">
            <a:avLst/>
          </a:prstGeom>
          <a:noFill/>
          <a:ln w="25400" cap="flat" cmpd="sng" algn="ctr">
            <a:noFill/>
            <a:prstDash val="solid"/>
          </a:ln>
          <a:effectLst/>
          <a:scene3d>
            <a:camera prst="orthographicFront"/>
            <a:lightRig rig="threePt" dir="t"/>
          </a:scene3d>
          <a:sp3d>
            <a:bevelT/>
          </a:sp3d>
        </p:spPr>
        <p:txBody>
          <a:bodyPr rtlCol="0" anchor="ctr"/>
          <a:lstStyle/>
          <a:p>
            <a:pPr marL="342900" marR="0" lvl="0" indent="-342900" defTabSz="914400" eaLnBrk="1" fontAlgn="auto" latinLnBrk="0" hangingPunct="1">
              <a:spcBef>
                <a:spcPts val="0"/>
              </a:spcBef>
              <a:spcAft>
                <a:spcPts val="0"/>
              </a:spcAft>
              <a:buClrTx/>
              <a:buSzTx/>
              <a:buFont typeface="Wingdings" panose="05000000000000000000" pitchFamily="2" charset="2"/>
              <a:buChar char="u"/>
              <a:tabLst/>
              <a:defRPr/>
            </a:pPr>
            <a:r>
              <a:rPr kumimoji="0" lang="en-US" altLang="zh-CN"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Rare earth permanent magnetic materials take advantages of praseodymium, neodymium and other light rare earth metal to partly enrich certain light rare earth like lanthanum and cerium. Significant cost reduction will be achieved through replacement of low-cost lanthanum and cerium for mixed rare earth, representing rational utilization of rare earth resource and motivation to push forward sustainable rare earth development.</a:t>
            </a:r>
            <a:endParaRPr kumimoji="0" lang="zh-CN" altLang="en-US" sz="20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32" name="组合 31"/>
          <p:cNvGrpSpPr/>
          <p:nvPr/>
        </p:nvGrpSpPr>
        <p:grpSpPr>
          <a:xfrm>
            <a:off x="5881171" y="989434"/>
            <a:ext cx="5673115" cy="3457049"/>
            <a:chOff x="4703302" y="1331690"/>
            <a:chExt cx="5732324" cy="3564110"/>
          </a:xfrm>
        </p:grpSpPr>
        <p:grpSp>
          <p:nvGrpSpPr>
            <p:cNvPr id="33" name="Group 12"/>
            <p:cNvGrpSpPr>
              <a:grpSpLocks/>
            </p:cNvGrpSpPr>
            <p:nvPr/>
          </p:nvGrpSpPr>
          <p:grpSpPr bwMode="auto">
            <a:xfrm>
              <a:off x="4703302" y="1331690"/>
              <a:ext cx="5732324" cy="3312368"/>
              <a:chOff x="2908" y="1262"/>
              <a:chExt cx="4251" cy="1856"/>
            </a:xfrm>
          </p:grpSpPr>
          <p:graphicFrame>
            <p:nvGraphicFramePr>
              <p:cNvPr id="35" name="Object 2"/>
              <p:cNvGraphicFramePr>
                <a:graphicFrameLocks noChangeAspect="1"/>
              </p:cNvGraphicFramePr>
              <p:nvPr>
                <p:extLst>
                  <p:ext uri="{D42A27DB-BD31-4B8C-83A1-F6EECF244321}">
                    <p14:modId xmlns:p14="http://schemas.microsoft.com/office/powerpoint/2010/main" val="4080244026"/>
                  </p:ext>
                </p:extLst>
              </p:nvPr>
            </p:nvGraphicFramePr>
            <p:xfrm>
              <a:off x="3797" y="1262"/>
              <a:ext cx="3362" cy="1856"/>
            </p:xfrm>
            <a:graphic>
              <a:graphicData uri="http://schemas.openxmlformats.org/presentationml/2006/ole">
                <mc:AlternateContent xmlns:mc="http://schemas.openxmlformats.org/markup-compatibility/2006">
                  <mc:Choice xmlns:v="urn:schemas-microsoft-com:vml" Requires="v">
                    <p:oleObj name="工作表" r:id="rId2" imgW="4714787" imgH="2752783" progId="Excel.Sheet.8">
                      <p:embed/>
                    </p:oleObj>
                  </mc:Choice>
                  <mc:Fallback>
                    <p:oleObj name="工作表" r:id="rId2" imgW="4714787" imgH="2752783" progId="Excel.Sheet.8">
                      <p:embed/>
                      <p:pic>
                        <p:nvPicPr>
                          <p:cNvPr id="3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 y="1262"/>
                            <a:ext cx="3362" cy="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16"/>
              <p:cNvSpPr>
                <a:spLocks noChangeArrowheads="1"/>
              </p:cNvSpPr>
              <p:nvPr/>
            </p:nvSpPr>
            <p:spPr bwMode="auto">
              <a:xfrm>
                <a:off x="2908" y="1791"/>
                <a:ext cx="998" cy="233"/>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prstClr val="black"/>
                  </a:solidFill>
                  <a:effectLst/>
                  <a:uLnTx/>
                  <a:uFillTx/>
                  <a:latin typeface="Helvetica Neue"/>
                </a:endParaRPr>
              </a:p>
            </p:txBody>
          </p:sp>
        </p:grpSp>
        <p:sp>
          <p:nvSpPr>
            <p:cNvPr id="34" name="TextBox 2"/>
            <p:cNvSpPr txBox="1">
              <a:spLocks noChangeArrowheads="1"/>
            </p:cNvSpPr>
            <p:nvPr/>
          </p:nvSpPr>
          <p:spPr bwMode="auto">
            <a:xfrm>
              <a:off x="6702379" y="4578491"/>
              <a:ext cx="3312368" cy="31730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1400" b="1" kern="0" dirty="0">
                  <a:solidFill>
                    <a:prstClr val="black"/>
                  </a:solidFill>
                  <a:latin typeface="Helvetica Neue"/>
                </a:rPr>
                <a:t>Resource</a:t>
              </a:r>
              <a:r>
                <a:rPr kumimoji="0" lang="zh-CN" altLang="en-US" sz="1400" b="1" i="0" u="none" strike="noStrike" kern="0" cap="none" spc="0" normalizeH="0" baseline="0" noProof="0" dirty="0">
                  <a:ln>
                    <a:noFill/>
                  </a:ln>
                  <a:solidFill>
                    <a:prstClr val="black"/>
                  </a:solidFill>
                  <a:effectLst/>
                  <a:uLnTx/>
                  <a:uFillTx/>
                  <a:latin typeface="Helvetica Neue"/>
                </a:rPr>
                <a:t>：</a:t>
              </a:r>
              <a:r>
                <a:rPr kumimoji="0" lang="en-US" altLang="zh-CN" sz="1400" b="1" i="0" u="none" strike="noStrike" kern="0" cap="none" spc="0" normalizeH="0" baseline="0" noProof="0" dirty="0">
                  <a:ln>
                    <a:noFill/>
                  </a:ln>
                  <a:solidFill>
                    <a:prstClr val="black"/>
                  </a:solidFill>
                  <a:effectLst/>
                  <a:uLnTx/>
                  <a:uFillTx/>
                  <a:latin typeface="Helvetica Neue"/>
                </a:rPr>
                <a:t>U.S. Geological Survey</a:t>
              </a:r>
              <a:endParaRPr kumimoji="0" lang="zh-CN" altLang="en-US" sz="1400" b="1" i="0" u="none" strike="noStrike" kern="0" cap="none" spc="0" normalizeH="0" baseline="0" noProof="0" dirty="0">
                <a:ln>
                  <a:noFill/>
                </a:ln>
                <a:solidFill>
                  <a:prstClr val="black"/>
                </a:solidFill>
                <a:effectLst/>
                <a:uLnTx/>
                <a:uFillTx/>
                <a:latin typeface="Helvetica Neue"/>
              </a:endParaRPr>
            </a:p>
          </p:txBody>
        </p:sp>
      </p:grpSp>
      <p:sp>
        <p:nvSpPr>
          <p:cNvPr id="37" name="圆角矩形标注 36"/>
          <p:cNvSpPr/>
          <p:nvPr/>
        </p:nvSpPr>
        <p:spPr>
          <a:xfrm>
            <a:off x="8482837" y="1233614"/>
            <a:ext cx="2263081" cy="489987"/>
          </a:xfrm>
          <a:prstGeom prst="wedgeRoundRectCallout">
            <a:avLst>
              <a:gd name="adj1" fmla="val -67913"/>
              <a:gd name="adj2" fmla="val 189147"/>
              <a:gd name="adj3" fmla="val 16667"/>
            </a:avLst>
          </a:prstGeom>
          <a:solidFill>
            <a:srgbClr val="FFFFCC"/>
          </a:solidFill>
          <a:ln w="25400" cap="flat" cmpd="sng" algn="ctr">
            <a:solidFill>
              <a:srgbClr val="5B9BD5">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black"/>
                </a:solidFill>
                <a:effectLst/>
                <a:uLnTx/>
                <a:uFillTx/>
                <a:latin typeface="Helvetica Neue"/>
              </a:rPr>
              <a:t>High-abundance Rare Earth</a:t>
            </a:r>
            <a:endParaRPr kumimoji="0" lang="zh-CN" altLang="en-US" sz="1600" b="1" i="0" u="none" strike="noStrike" kern="0" cap="none" spc="0" normalizeH="0" baseline="0" noProof="0" dirty="0">
              <a:ln>
                <a:noFill/>
              </a:ln>
              <a:solidFill>
                <a:prstClr val="black"/>
              </a:solidFill>
              <a:effectLst/>
              <a:uLnTx/>
              <a:uFillTx/>
              <a:latin typeface="Helvetica Neue"/>
            </a:endParaRPr>
          </a:p>
        </p:txBody>
      </p:sp>
      <p:sp>
        <p:nvSpPr>
          <p:cNvPr id="39" name="标题 1"/>
          <p:cNvSpPr txBox="1">
            <a:spLocks/>
          </p:cNvSpPr>
          <p:nvPr/>
        </p:nvSpPr>
        <p:spPr>
          <a:xfrm>
            <a:off x="455304" y="204701"/>
            <a:ext cx="8839949" cy="524217"/>
          </a:xfrm>
          <a:prstGeom prst="rect">
            <a:avLst/>
          </a:prstGeom>
        </p:spPr>
        <p:txBody>
          <a:bodyPr anchor="ctr">
            <a:noAutofit/>
          </a:bodyPr>
          <a:lstStyle>
            <a:lvl1pPr algn="ctr" defTabSz="685891" rtl="0" eaLnBrk="1" latinLnBrk="0" hangingPunct="1">
              <a:spcBef>
                <a:spcPct val="0"/>
              </a:spcBef>
              <a:buNone/>
              <a:defRPr sz="3300" kern="1200">
                <a:solidFill>
                  <a:schemeClr val="tx1"/>
                </a:solidFill>
                <a:latin typeface="+mj-lt"/>
                <a:ea typeface="+mj-ea"/>
                <a:cs typeface="+mj-cs"/>
              </a:defRPr>
            </a:lvl1pPr>
          </a:lstStyle>
          <a:p>
            <a:pPr algn="l"/>
            <a:r>
              <a:rPr lang="en-US" altLang="zh-CN" sz="2300" b="1" dirty="0">
                <a:solidFill>
                  <a:srgbClr val="004E9D"/>
                </a:solidFill>
                <a:latin typeface="Arial" panose="020B0604020202020204" pitchFamily="34" charset="0"/>
                <a:ea typeface="微软雅黑" panose="020B0503020204020204" pitchFamily="34" charset="-122"/>
                <a:cs typeface="Arial" panose="020B0604020202020204" pitchFamily="34" charset="0"/>
              </a:rPr>
              <a:t>1.5 Significance of Rare Earth Resources Rational Utilization</a:t>
            </a:r>
            <a:endParaRPr lang="zh-CN" altLang="en-US" sz="2300" b="1" dirty="0">
              <a:solidFill>
                <a:srgbClr val="004E9D"/>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96029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1_2"/>
  <p:tag name="KSO_WM_UNIT_ID" val="diagram20170884_5*m_h_i*1_1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8"/>
  <p:tag name="KSO_WM_UNIT_LAYERLEVEL" val="1_1"/>
  <p:tag name="KSO_WM_DIAGRAM_GROUP_CODE" val="m1-1"/>
  <p:tag name="KSO_WM_UNIT_ID" val="diagram20170884_5*m_i*1_8"/>
  <p:tag name="KSO_WM_UNIT_LINE_FORE_SCHEMECOLOR_INDEX" val="13"/>
  <p:tag name="KSO_WM_UNIT_LINE_FILL_TYPE" val="2"/>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9"/>
  <p:tag name="KSO_WM_UNIT_LAYERLEVEL" val="1_1"/>
  <p:tag name="KSO_WM_DIAGRAM_GROUP_CODE" val="m1-1"/>
  <p:tag name="KSO_WM_UNIT_ID" val="diagram20170884_5*m_i*1_9"/>
  <p:tag name="KSO_WM_UNIT_LINE_FORE_SCHEMECOLOR_INDEX" val="13"/>
  <p:tag name="KSO_WM_UNIT_LINE_FILL_TYPE" val="2"/>
</p:tagLst>
</file>

<file path=ppt/tags/tag13.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4_2"/>
  <p:tag name="KSO_WM_UNIT_ID" val="diagram20170884_5*m_h_i*1_4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5_2"/>
  <p:tag name="KSO_WM_UNIT_ID" val="diagram20170884_5*m_h_i*1_5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6_2"/>
  <p:tag name="KSO_WM_UNIT_ID" val="diagram20170884_5*m_h_i*1_6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2_2"/>
  <p:tag name="KSO_WM_UNIT_ID" val="diagram20170884_5*m_h_i*1_2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VALUE" val="4"/>
  <p:tag name="KSO_WM_UNIT_HIGHLIGHT" val="0"/>
  <p:tag name="KSO_WM_UNIT_COMPATIBLE" val="0"/>
  <p:tag name="KSO_WM_UNIT_CLEAR" val="0"/>
  <p:tag name="KSO_WM_TAG_VERSION" val="1.0"/>
  <p:tag name="KSO_WM_BEAUTIFY_FLAG" val="#wm#"/>
  <p:tag name="KSO_WM_TEMPLATE_CATEGORY" val="diagram"/>
  <p:tag name="KSO_WM_TEMPLATE_INDEX" val="20170884"/>
  <p:tag name="KSO_WM_UNIT_TYPE" val="m_h_i"/>
  <p:tag name="KSO_WM_UNIT_INDEX" val="1_3_2"/>
  <p:tag name="KSO_WM_UNIT_ID" val="diagram20170884_5*m_h_i*1_3_2"/>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bee0d316-5e01-4d60-a19f-0c282aa787c6}"/>
  <p:tag name="TABLE_ENDDRAG_ORIGIN_RECT" val="482*273"/>
  <p:tag name="TABLE_ENDDRAG_RECT" val="441*161*482*273"/>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b23479fc-0e07-4b48-b9a2-c43ecda7b5b8}"/>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b4cd60f7-36ac-4004-90ca-3d6c6d1ae42c}"/>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2"/>
  <p:tag name="KSO_WM_UNIT_LAYERLEVEL" val="1_1"/>
  <p:tag name="KSO_WM_DIAGRAM_GROUP_CODE" val="m1-1"/>
  <p:tag name="KSO_WM_UNIT_ID" val="diagram20170884_5*m_i*1_2"/>
  <p:tag name="KSO_WM_UNIT_LINE_FORE_SCHEMECOLOR_INDEX" val="13"/>
  <p:tag name="KSO_WM_UNIT_LINE_FILL_TYPE" val="2"/>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3"/>
  <p:tag name="KSO_WM_UNIT_LAYERLEVEL" val="1_1"/>
  <p:tag name="KSO_WM_DIAGRAM_GROUP_CODE" val="m1-1"/>
  <p:tag name="KSO_WM_UNIT_ID" val="diagram20170884_5*m_i*1_3"/>
  <p:tag name="KSO_WM_UNIT_LINE_FORE_SCHEMECOLOR_INDEX" val="13"/>
  <p:tag name="KSO_WM_UNIT_LINE_FILL_TYPE" val="2"/>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i"/>
  <p:tag name="KSO_WM_UNIT_INDEX" val="1_4"/>
  <p:tag name="KSO_WM_UNIT_LAYERLEVEL" val="1_1"/>
  <p:tag name="KSO_WM_DIAGRAM_GROUP_CODE" val="m1-1"/>
  <p:tag name="KSO_WM_UNIT_ID" val="diagram20170884_5*m_i*1_4"/>
  <p:tag name="KSO_WM_UNIT_LINE_FORE_SCHEMECOLOR_INDEX" val="13"/>
  <p:tag name="KSO_WM_UNIT_LINE_FILL_TYPE" val="2"/>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884"/>
  <p:tag name="KSO_WM_UNIT_TYPE" val="m_h_i"/>
  <p:tag name="KSO_WM_UNIT_INDEX" val="1_1_1"/>
  <p:tag name="KSO_WM_UNIT_ID" val="diagram20170884_5*m_h_i*1_1_1"/>
  <p:tag name="KSO_WM_UNIT_LAYERLEVEL" val="1_1_1"/>
  <p:tag name="KSO_WM_DIAGRAM_GROUP_CODE" val="m1-1"/>
  <p:tag name="KSO_WM_UNIT_FILL_FORE_SCHEMECOLOR_INDEX" val="5"/>
  <p:tag name="KSO_WM_UNIT_FILL_TYPE" val="1"/>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_4">
  <a:themeElements>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自定义设计方案_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4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方案_4">
  <a:themeElements>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自定义设计方案_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自定义设计方案_4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4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钨业公司模板</Template>
  <TotalTime>4985</TotalTime>
  <Words>3640</Words>
  <Application>Microsoft Office PowerPoint</Application>
  <PresentationFormat>宽屏</PresentationFormat>
  <Paragraphs>571</Paragraphs>
  <Slides>34</Slides>
  <Notes>1</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34</vt:i4>
      </vt:variant>
    </vt:vector>
  </HeadingPairs>
  <TitlesOfParts>
    <vt:vector size="48" baseType="lpstr">
      <vt:lpstr>Helvetica Neue</vt:lpstr>
      <vt:lpstr>等线</vt:lpstr>
      <vt:lpstr>方正兰亭粗黑_GBK</vt:lpstr>
      <vt:lpstr>黑体</vt:lpstr>
      <vt:lpstr>宋体</vt:lpstr>
      <vt:lpstr>微软雅黑</vt:lpstr>
      <vt:lpstr>Arial</vt:lpstr>
      <vt:lpstr>Calibri</vt:lpstr>
      <vt:lpstr>Times New Roman</vt:lpstr>
      <vt:lpstr>Wingdings</vt:lpstr>
      <vt:lpstr>Office 主题</vt:lpstr>
      <vt:lpstr>1_自定义设计方案_4</vt:lpstr>
      <vt:lpstr>2_自定义设计方案_4</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林思杰</dc:creator>
  <cp:lastModifiedBy>Amaris Zhou</cp:lastModifiedBy>
  <cp:revision>405</cp:revision>
  <dcterms:created xsi:type="dcterms:W3CDTF">2021-04-25T00:38:57Z</dcterms:created>
  <dcterms:modified xsi:type="dcterms:W3CDTF">2023-05-03T07:22:29Z</dcterms:modified>
</cp:coreProperties>
</file>